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0" r:id="rId5"/>
    <p:sldId id="271" r:id="rId6"/>
    <p:sldId id="272" r:id="rId7"/>
    <p:sldId id="261" r:id="rId8"/>
    <p:sldId id="264" r:id="rId9"/>
    <p:sldId id="265" r:id="rId10"/>
    <p:sldId id="274" r:id="rId11"/>
    <p:sldId id="258" r:id="rId12"/>
    <p:sldId id="257" r:id="rId13"/>
    <p:sldId id="268" r:id="rId14"/>
    <p:sldId id="259" r:id="rId15"/>
    <p:sldId id="275" r:id="rId16"/>
    <p:sldId id="266" r:id="rId17"/>
    <p:sldId id="260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134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28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46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568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888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0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745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031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267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99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51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8943-C4DA-4A75-BF73-BD18FE7C07A8}" type="datetimeFigureOut">
              <a:rPr lang="fr-CA" smtClean="0"/>
              <a:t>2017-11-05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944E-8118-4D92-9320-638B717A697F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667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Changements</a:t>
            </a:r>
            <a:r>
              <a:rPr lang="en-CA" dirty="0"/>
              <a:t> </a:t>
            </a:r>
            <a:r>
              <a:rPr lang="en-CA" dirty="0" err="1"/>
              <a:t>Chimiques</a:t>
            </a:r>
            <a:r>
              <a:rPr lang="en-CA" dirty="0"/>
              <a:t> et Physiques (</a:t>
            </a:r>
            <a:r>
              <a:rPr lang="en-CA" dirty="0" err="1"/>
              <a:t>chapitre</a:t>
            </a:r>
            <a:r>
              <a:rPr lang="en-CA" dirty="0"/>
              <a:t> 1.2)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195145" cy="23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régularités dans le comportement des atomes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r>
              <a:rPr lang="fr-FR" dirty="0"/>
              <a:t>Quand la matière va de solide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liquide et de liquide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gaz on voit ces régularités:</a:t>
            </a:r>
          </a:p>
          <a:p>
            <a:pPr lvl="1"/>
            <a:r>
              <a:rPr lang="fr-FR" dirty="0"/>
              <a:t>La distance entre les particules augmentent</a:t>
            </a:r>
          </a:p>
          <a:p>
            <a:pPr lvl="1"/>
            <a:r>
              <a:rPr lang="en-CA" dirty="0"/>
              <a:t> </a:t>
            </a:r>
            <a:r>
              <a:rPr lang="fr-FR" dirty="0"/>
              <a:t>La vitesse du mouvement des particules augmentent</a:t>
            </a:r>
          </a:p>
          <a:p>
            <a:pPr lvl="1"/>
            <a:r>
              <a:rPr lang="en-CA" dirty="0"/>
              <a:t>L</a:t>
            </a:r>
            <a:r>
              <a:rPr lang="fr-FR" dirty="0"/>
              <a:t>’énergie et la température des particules augmentent</a:t>
            </a:r>
          </a:p>
        </p:txBody>
      </p:sp>
      <p:pic>
        <p:nvPicPr>
          <p:cNvPr id="4" name="Picture 2" descr="http://t3.gstatic.com/images?q=tbn:ANd9GcSRNWnxC8MhjTln0O6iMytgMzOuZdXZ-u4zCyZ72x4k-lHMHr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98345" y="4148484"/>
            <a:ext cx="4798845" cy="237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/>
          <p:cNvSpPr/>
          <p:nvPr/>
        </p:nvSpPr>
        <p:spPr>
          <a:xfrm>
            <a:off x="1725032" y="6219510"/>
            <a:ext cx="4287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7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8/80/Changements_%C3%A9tats_physiques.PNG/440px-Changements_%C3%A9tats_phys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6912"/>
            <a:ext cx="849248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7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 #4 - Connaitre les termes pour les différents types de changement d’états de la matière</a:t>
            </a:r>
            <a:br>
              <a:rPr lang="fr-FR" alt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21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 #5: Un changement physique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Ne change pas</a:t>
            </a:r>
            <a:r>
              <a:rPr lang="fr-FR" dirty="0"/>
              <a:t> les particules </a:t>
            </a:r>
            <a:r>
              <a:rPr lang="fr-FR" i="1" dirty="0"/>
              <a:t>(ex: les particules de l’eau reste comme les particules de l’eau)</a:t>
            </a:r>
          </a:p>
          <a:p>
            <a:r>
              <a:rPr lang="fr-FR" dirty="0"/>
              <a:t>Est un changement d’état (solide, liquide ou gaz)</a:t>
            </a:r>
          </a:p>
          <a:p>
            <a:pPr lvl="1"/>
            <a:r>
              <a:rPr lang="en-CA" dirty="0"/>
              <a:t>Ex: La glace (solid) qui fond (liquid) </a:t>
            </a:r>
            <a:endParaRPr lang="fr-FR" dirty="0"/>
          </a:p>
          <a:p>
            <a:r>
              <a:rPr lang="fr-FR" dirty="0"/>
              <a:t>Ca peut changer la forme (ex. Couper le papier)</a:t>
            </a:r>
          </a:p>
          <a:p>
            <a:r>
              <a:rPr lang="fr-FR" dirty="0"/>
              <a:t>La substance est encore la même!</a:t>
            </a:r>
          </a:p>
        </p:txBody>
      </p:sp>
      <p:sp>
        <p:nvSpPr>
          <p:cNvPr id="4" name="AutoShape 2" descr="data:image/jpeg;base64,/9j/4AAQSkZJRgABAQAAAQABAAD/2wCEAAkGBxQQEhQUEhQVFRQVFBQUFRQSFBUQFBQXFRQWFxQUFBQYHCggGBolHBUUITEhJSkrLi4uFx8zODMsNygtLisBCgoKDg0OFBAQGCwcHBwsLCwsLCwsLCwsLCwsLCwsLCwsLCwsLCwsLCwsLCwsLCwsLCwsLCwsLCssKywsLCwsK//AABEIAOEA4QMBIgACEQEDEQH/xAAbAAACAwEBAQAAAAAAAAAAAAAAAQIDBAUGB//EADgQAAICAQEGBAQEBQMFAAAAAAABAhEDIQQSMUFRYQVxgbETkaHBBiLR4RQyQlLxFWLwIzNDcqL/xAAYAQEBAQEBAAAAAAAAAAAAAAAAAQIDBP/EAB8RAQEBAQEBAAEFAAAAAAAAAAABERICITEDE0FRYf/aAAwDAQACEQMRAD8A+SAAHtcAACAAGKgGIBlUAFBRECYDoQAAUBQAA6AQAAAADoCIxiogBDoAAAAoAsAIAAAaABpDooiBIAIjGkFAIB0FAICVBQQhUSoKCkND3R7oRChkqFQCoRKgoCO6NhQ6AjQUOh0BFoKJUAEGgolQUBECTQUBECQBQkFEqAIjQxgAkAxgIRJIdARQUOh0BGhkqAojQExNARGMKAjQUSoKAiInQUBEEhhQCFROgoCFBRKgoCNBRKgogjQxgAh0OgRQqCiVBQEaCiVDouIjQUX49mlLgn7HQ2XwSUnrp6+3UYrk0ShjctEm32Vnr9j8AguMbfdWdnY/D1FaJeiozfUiyPD7H4HmyV+XdvnJ/bid7ZPwO3rkyPygl7s9ds+zxjwRvxOuXzMX9T+mp5eX2f8AAmHpNr/dK/ajrYPwVs6/8UfXX6s9PscYtcdTdDGc7+p6XmPHZ/wZg3aWKNeVfU834x+CIxV47h2veX6n1bJppXoUZ8EZQesb/sr86XDjwfkWfqU5j4Bt2wTwupc+DXBmU+k/iTwdNNbulvSqaf2Pn+27I8UqfDk+p383XOzGYGSoVGsRGgJBQwRAkojcAINDUSSiJsmCNBRIQxSEToAIjodBRcQqAdDouCUMds6nh/h+89Fpzb+xPYfDm1G+at9rPQ7PhSSS4djNsiyKsOxxVacGvXqbseGKvTnp5dBxj6F2PucrW4tjHv27F8HRXBLl3vsXX5/MyrRhf34fLgaIS8/qZMWRarg9OK9nyNOPT116cSK37PkrU6eLanLi1XTgzi7PJNc7tqmmvVPn5GvFG2v8LsZsV1fi3wTt6XVvj0KdqgvyvdajzrWTXN7z59uBHHvRvmld66qvfUtlGTi2oOk6eR8OVJKyDj+KYoNyUW3DVpyVP17ng/xP4Zo/O0+XA+g58fFce9V39TgeMR341R08XGb9fKZQp1zBxo63jWxODtI5LPTHIgHQNFwKxEqGQRaFRKgSGCFDolug0TBACQDBGh0SoKNYI0XbLi35xj1f+SujpeB4ryX/AGr30F/A7+NVw5GuD/yUqNGpLdSbSd7y48KrVVwZwrcWY8d6JN6cEr4GqWNxdSTT00ejXTTyK8Wl/mr8tUtbvRq+lNk4OuRlV+FJ8ZUl5OXpFtb3oXRhBVbck0/5W8bi704qjKibkRWxxjSpybS/NvJLh/bXFVRpxSqnFJJ69ePSzBCXc1rI65tduVkV04SqNfl/M09/+aWn9Ld6Ky6GO07ivO2vpztHPxzpcbSfRac9HxfqbcqeicraScX/ALXqqlz9SKvhBaq0ujX5l9DTDNUaaTt6taK+tPgYHlrp1535+Rqw5JOO6rbfBUrrs3oiYMu1K9Vw57r+pw9tWt8fueg2laaWtKa5rTVM4m21Vrjpo+PPh1XA1Eryvi2FTUuC7ep47asG5J9D3XiCu7Xy6nmvEcSafX3PR4rn6cNiCUxb50+MnQ2Q3x74DAYUAhEhIYIgSoCIKHRJBRcVGj0H4bx/knL/AHV8kv1OCeo8AVYV3lJ/Ynr8EblEsdpJa6P0146Al2/fuKTr2OFdGlPT9AUvkQT6DUyYLLJ21pw9ymUrHvd3662MGuMjViyLh916nOhOtS+Mu3cYa6UWu9dtX8jTgnwrldJP1aSObjyVpXLkr9eKLoSv1WvO/mZsa11FPR01/wCrevdNGvY9rjG97RSTik96S3v6bXE5MOfRV5/uX48uq0vs/Zkw1s2vLfFJUuKT1rhdnF2qd/fqjr7XDRSmklLVKLT051XCmcPapauvO+ZYlcva+Ovy156Hn/EcR6DPpx4uuOpyduVp9jr5YryW1QttmfdNubi/MzzjR2sZVbot0uCiYFAZbuEXA3IiNESVATAgGAxTQ0h0QyZKdFRZGknfHkl92eq8Bh/0Yvzf1PHY05uke68Jgo4ILnXDm+f3Ofu/Go0ZoOKjfNWuHC2lXyKqsntU42kr/ljfd0t76lME26im2+Cim38kcmk4vQSepX8S+ehFTLhq6WToEMhTLILfLhrZDJfDuW48hgjOtU6fVFuPLrxGJrpYJ8uprxu6VW7qlV2cmGT2NWKn+X+5O74GLF11IS17rk+NluOeurrz1+hz9my1p006miWVpfujOLrVB1dKtXbXPuYdrS5d3q+X34k45r8q+xj2naOV8GWT6VhzZe/qcrb8mjfYu2vaNXTORnjKdpcDv48udrmtWVzia54JYnb0afB01+5TN3r7aI7YzrNRPGiW6TSoYaAGh0UUTiRLpxKkjKogSGMGPJt39q9WSwY3L11Ziijr4moo5ebb+VqzDFKz0+zZ6jGKfJJW9FXfkeZwq68ztRkjVRsntOv66/Qqll1X+CjJrwdCjJV5E5i60PNX7fcrWb1KviL9FyK5pvi77LRGuE6acmXoR/iUZ5QFul5ia1LaK8tCePadfvZkkS4/sOYa6K2tI0Ydq4f5o46xvrfYvhGloZ4Xp157aou0/Muy7bfCOiVuuPm/mea3XvdrXOjVHY3JU3p7d11M8L06sfE401V2uPONa6GbJmlNtVSrzHs+yKPV+fCyzLlaVcOi7FniRNYZ4dbZTndWuBqzz0Mm0z3vOqfsjpGXK2h2yqRfkhTKGbCihjAuCNEgCgAhOBZQUQZ91gX0MYuvPxOjA5kWdTDPn1R5vDdb9krmdaGy72t156HGxPVHbhtiaqtTqxUtm8OU3uPJjxt6qeXJ8PHpxi3uvV6U7XAh4nsktnnuScJNJNPFOOWLTV/zIzZp3wKLJJdNNZmuCE8zFJEN43iLoZyccpnTJ4o3wAslksnCdFM4OycB9F0chfDLyMyRamhg0Ysu63Si1VPfipfLo+5bLaGvkY3lFjyVx/UuI249odp8uf3LMlvVc3yZz/i6c/n7FuPav6eKrzozVi2UGVqManfRNdnql9XEUtoT1X6/PoV5ZRkopXGVvfnJ3Cm1uvdWqrWyTVc/KUUbvEMUYTcYZI5Yp0skE1GXdJ6mM7RlETJUKihDCh0QCRKMRI9D+E9m2SeR/wAblWKCi2l/Vkf9qfL7mfV5mrJrhbgH0bf8D6Zv/oDj+9/lb4/2PiKNmzZLVc17GIZylxqu1saUpRi5rGm0nOabjFN6yaWrrojb8TdbUZKSTaUknFSXVJ6pPozzmPM1wbNuz5p1admukx13Pn8zT8PBKDf8RKE0r+Hl2d1J/wBscsJNfOKOL/FzXGn5oj/GdYr0tfcvaY3OYt4xral0fuTjtMe681fsb7iY3fCmoqe5NQbajNxkoNrilPg32F8VlcdruCj8V7ik2sblLdUmtZKD0T7jiufLtqanpLFsZssUiMM8Vx9iT2uPQ3rOHHyHvFUtt6JUVT2pjqGVsj6g02c952WRzT7+w6XlreORBprsVxySfFv2JqTXN/MuphRlyXuWt158yr4rE2WIJuyDGyJQgodDoBUOKHQt6gOrl8Azx2aO0uFYXLdU20r6NJ6tWmjjPJro/U2bV4tmy44Y55ZyhC92MpNxjfRfQwHOdfy18/hL1+oEQKOAAAeN2Bu8Py1p3MJdsz1FHZyQjub2juTVbzUo/l0tcGn17GBxLsMU07ko0rSabcteCaWnqQaIquWOnT4oFAtjib5MtjscnyNSWs/GXcCKa4OvLQ6ENgfNl8NgXPU3PHpNjmx2iXOn56P5omsqfKS9N5fQ6sNmguSLowS5G54v9s9Rx6/5TXuaIYsbjfxm5X/2/gzSS6/G3t1+VHSaE9ni+MUb5Olcti3McMl43GbaW7lhKaceKnC96PqPZ9nlk0xwc2ouTUatRirlJ68Ekwl4Zj41T6orl4UuUmvmvYS2J8pNESvLsWWPCpLt+5Q9pcf54tehvqJY1A0VR2hNJ6020nTpuNbyT51avzJfETNSxn6mJkXkXUj8deflqUWCcqK3Jvt5hGW7rF0+O9zXl0Jqh5OhF9x8n1tATQmxDoIpsiogW/D/AOUBBy/9PH/p50QOf7fleqwR8OLsWwxTNI0XjydVPHs0VyLYY10FjZMvMibUopE26K4snIqBggGUMBIkgJE0QRNEFko17gRskFDKt5MsFaSd+gGfPNpJKU1utuO7knFR3lUt1J/luta4nO+DHp82/wBS/PktlZqSJquONLkvkWcu3QTEUIVE90TABuXJaEQIpMaWl+X3EWQX5Zdt1/WvuQVX/wA1AYAMBoJAIaAAiUWWxmUEkwNEZFhkTLFlGC9DKlkJqQEiaRFMlECUSXAUaGQSQwQ0FORi2vLyRpzTpHMlPUsiIobWnG37EWqAoQib/UVgIAsVgOgoQ2gIj39GuTr6OwaYmRR6DI0AEwQAAAABAMQANDYgAlzLIDACyBZj/UAIJolEYAWCQAQY9q4vyMggNz8Ccv5V5v7CfBeb+wABWhsAAQwAKHwEwAgQkAARAAC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5" name="AutoShape 4" descr="data:image/jpeg;base64,/9j/4AAQSkZJRgABAQAAAQABAAD/2wCEAAkGBxITEhUUExQUFhQVFBgWFRcUFBQXFhcWFBUWFxcXFxYYHyggGholHBUUITEhJikrLi4uFx81ODMsNygtLisBCgoKDg0OGxAQGzImICYsNC0sNCwtLCwsLCwsLiwsLCwsNCwsNCwsLCwsLywsLCwsLC8sLCwsNywsLCwsLCwsLP/AABEIAOEA4QMBIgACEQEDEQH/xAAbAAEAAgMBAQAAAAAAAAAAAAAABAYCAwUBB//EAEcQAAEDAgQCBgcDBwoHAAAAAAEAAgMEEQUSITEGQRMiMlFhcQcUI0KBkaFSscFUYnKCk9HhFRYzNFOSstLw8RckNUOUosL/xAAZAQEAAwEBAAAAAAAAAAAAAAAAAQIDBAX/xAAtEQACAgECBAQGAwEBAAAAAAAAAQIRAxIhBDFBURMiMmFxgZGhsfBCweHRFP/aAAwDAQACEQMRAD8A+4oiIAiIgCIiAIiIAiIgCIiAIiIAiIgCIiAIiIAiIgCIiAIiIAiIgCIiAIiIAiIgCIiAIiIAiIgCIiAIiIAiIgCIiAIiIAiIgCIiAIiIAiIgCIiAIiIAiIgCIiAIiEoAi1mZvesDU9wSyjyRXU3oohnKwLj3qLM3nXQmlw71gZm96iIllHnfREk1A7ivPWfD6qOiiynjTN/rPh9V76z4fVR0Sx40+5JFQPFbGyA7FQkU2WWeXUnoojJiPFSWSApZvDIpGSIik0CIiAIiIAiIgCIiAIiwkkAQhtJWzMlaXTjlqtD5Cd1ios5pZ3/E2OnPksC4leIoMXJvmwiiVGJwMOV80THdzpGNPyJWv+W6X8og/bR/vQimT0XNm4go2NLnVNO1o3JmjAHLvUCfjnDGC5rabe3Vla8/JtyhOllhRVD/AIj0LriD1ipcCRanppnXINtHOAbYnney1u4lxKU2p8O6NpHVkrZ2ssTe2aGMOd9kkX7x4qVFvkNL6lzXhcBud9lT2YVXza1VaWggXioWCFoN7n2z80hHLTLt4lQarhDCndR7bvuSHunmMocTe/SlxIdfXdbR4ecuRVuK5sv6L5s2uq8IeBIZarDDYdIevPSAD37C74xpryA8LOv+GYlDURiWCRkkbtnMII8j3EcwdQsZRcXTLNdSUiIoKheg2XiISS4pb+a2KACpUMt/NSmdWLLezNqIik3CIiAIiIAiLwlAYyyWCiON17I+5WKqziyZNT9giIhkF804qxeoxCtOG0cjooYbOrahhIeDe/RMPLYDTUm/JpzXriLExTUs9QRfoonvA7y0HKPibD4qo+ivCjFQtleLz1bjUSv955kJLLn9Eg25Fzu8rTFDUy62Vm6n4IwumYS6mjdc3c+cdM4k+L76+QCjTYPg77Xo4Rb7MIbv35LXVxr8OL2FrwQDzHIjYqmV1C+I2cNOThsf9dy9bhsOHIqfM5c+XLB2ZMwDBQQRTQ6d8TyPiDoVPpv5Oi0jp4mgHN1KdjddNRpvoPkuIplJh8r7FrTbk46Dz13XS+CwxVv+jD/05ZbHY/nFEBox/l1QPoVHl4kd7rGj9Ik/dZWDICLEA9+mnyWEdJG3ssYPJoC5o5MK/h9zZxyP+X2ODFHVT9pxYw+GUW8ANXfFTxgEOW3Wv9rNr8tvouqirLiJP07L2JWKPXf4nKhhniGXSaO1raBwHdY6EeCrVXwYWyOqMLqH0c51dEQfV3mx7URHV152cNNBzV6RZZGsnqW5pC4cmU6i49npndHitK6HkKmEOkpnb6m1yz6+QV2w7EYZ2B8MjJWH3o3Bw+YWlwBBB1B0IOx81XKvgmlMhlh6SlmNvaUjzETZ2brMHUcCd7t1XJLB2NNUX7FzRfPv5zVeGyNjxA+sUrzZtayMMMZJADahjdANR1h9Te1/jeHAOaQWkAgg3BB1BBG4WDi06ZLVGSAoigqS4ZLjxWxQWOsbqYx1xdSjsxZNSp8zJERSbBERAFpqXaW71uUSd1yoZlmlUTWiIoOILwleqn8YVglqqfDnOEcM7HzVL3Oy54IgbwMcRa7z2rEENB70LRjqdHL9J+MxVGEOdBK0xzzsga8e9lns/JqMwvE7wLQeWqucMYYGtboGgAWFgMosLDlsvkPFVO2LAcPtYMOICVumUCOU1UjN9hlcF9twxoJce61vjf8Act8T0psu4W1Fd2dBp0XMrWsJLXMsD5EH9U6KZU1QYbWud1odXNO7bj4FTjUlvRrllFrS2cGq4dhf2DlP5pt/6nT5LVR080HVIzx8raPb+qdx4Lv9FG/snKe4rXLC9u+3zH8F1riJNaZO/icbwJeZL6Edpvr/AAXqxkkDQS4gAbk6BZU88bmh2paRu0j7ioadXRC50EUhscZ95w8wtjYIvt/cPvCo5o0WNvt9Si8YRYtNKyKgcyCMNDpJ3lpLnEn2bW5XEWABJG+a19NccawzFnClfT1UMb44WtnbICWSzENvs2xBII0DSL6b6WGppaUsE9bMzoXyMNO18nRRN5xk9YdJI7t3d2bDKGkEnKXh/DWytjqnMnlmLuhZWSCU5W7Nhifp1QbZgM53c4m5WLyLc3jhe3IkUAlcxnSNAkyjO1hLmh1utlPNt9rrp09Bzd8v3ricPYo2Fs9M4/1WodE1zn7xva2eJt3anKyVrNbk5L3K3VfEzNmm55BgJJ+Oy1jHLk9KM34WN+Z7kzH8PhkjdE9gcyRpa9vItPlsfFU/0a1BgNVhrySaOS8JNy51NN14xfmW3I+IHJdnDqiaSptIMrRE55be+mwLjzN7KrUbA3iZxFxnw+79TqQ9oH0Y35KnEYtCSb3KxmsltKl/w+g4fXRzxiSJ4ex17ObtobEeBBBBB1BCkr5rgMsdLVwRRlrZ56utiq4GnUszzVFPM5g2IYY7Ptqx9jsLfSlyEzjpYWcMlj4LBEKptO0T0WqndcW7ltVjvjLUrCIiFgoBKmyHQ+ShKGc3EPkgiIoOYLk4/wAN0la0NqoWShvZJuHNuQTle0hwvlF7HWy6yISnRT/SrhglwmpY0W6OMSttsBCQ42Fx7rXD47KwcI1wlghk09rDG+4BA1YDoDrzK34lSiWGSJwu2SNzCLA6PaQdDod1U/RTWF2HUpNwYw6JwJuQYpHMse7QDTkLLbFumi8ZVT7P8lzxTceShKdim7fj+Cgrox+lFc3rYXSimPREnU6j8Auatpl6mX86/wALJON0Rjnpv4Fd4mkJ6ONupJvYczs37yurQ0/RxtZ3DXzOp+pKg9HnqyeUbB8zt/iJXWXXklUIwXx+pzQXmcvkaXUzDyse9pLT822KiVlC/I7o5ZQcpsMwNzbQZtx535qPxPiNTDGDTQdM8hznXPVYxjbk20zvOgawEXJOosV06OYPjY8Oa4OY1wczsuDgCHN/NN7jwKwU3yNXBczg8T8JsxfCqRkDxEGthki6vUDejyFha3azXEWGxaAoWI8ExS1dFXsrW9Dh7GxTuc4XPqTnXJfsCSHB9+V12hw7AHl7TMwOcXujjqZ2Qvc7tF0LXhhvzFrO5g3N5JwamL2SerwdIwAMf0Uedgb2Qx1rtA5W2XL4L7nY+JXY4+H4P05fUyh0b6mQylnvBtmsiDsw0d0TI7iwsSbrt0eHxxdluv2jq758vgpaAXXYsklBQvY4nFOTlW5poGdaeTvLYm/qi7/qfoVT+E4Gz45iFSLlsEcVM0ns5yAZMvkYyP1/FXPHaxlNA957EET5HeJALj8T+Krnoiw0x4e2V/8AS1b3VMh1uekPU1Op6oB/WK5c89S/emxulpTXy+u7Ll0Tc2awzWy5rC9r3tfe1+SzRFylAiIgM4nWKmKApkTrgKUdOCXQzREUnSa5z1Soil1HZKiKrOTP6giIhgERcvGeIqWlsJ5Wtc7sxgOfK79GJgL3eYCEpWdRfPPRYfYVTAbsjxCoZGdDdl2kG40dqTqu1NxnaJ8raKsyMDnF0jIYQGtzEutNI11rNJ2vt3rmeiOmeMOhLxZ0z5JbdwkkcRbwIAPxW+FNStlq8peMSPWH6P3n+CiLfWvu8+GnyWhdEFUUUyO5MIiAKxQ59EPbznxj/wAC6CitjDamcd+QjysRp8lKV8jtp+y/CKxVWvd/kKkY/wAWw4XVNimEnq9Q0yAtGYRSZyHgN3yG+YgE2N7DraXdUz0lYFFPHDNJEZWU73dK1ubN0Mjcr3Ny6ksIY+w5NcscjajaNsSUpqMuTOtTcZYc9uZtbTWP25mMP915BHyWrFjDXQlkL+lF7AxSyCC9rXkkicA9rb36MO1NtOY+Yf8ADKlAkldUPNP0Ykje10fZs4uzEjK4WDSHAi9zta5+s8GwOjoKRjrhzaaIEEEEHIDYg6gjZZYcyy2kdPE8LLh6b6m/AMHZSQNgjdI5jOx0jg5zR9m9hpe58L22suzQMu8eGv8Ar6KOpuFjVx8B9f8AZaz2izmx+aaspXphnLcMrCNyGN+D5o2H6Erzhv0gYSIIYW1cbejiayz2PiHUaGntNAG211D9LZDsPdfUGpjBv4TWKkcZveJqeNlJDVMcyeWeKSNjnujp+hHsg4G7x0twOeWw1IWWSHfoaR8yru2WzCscpam/q88MttxHI1xF72u0G42O/cugqI/gbCqlrJGU7GhwD45IC6I2dZzXNyEC+xFxotWI4HiWGtL6OsdUxtFxT1ozki4FmTAhwI5DQarN4XdIrSabX3PoCKvcI8Vx1rXtyuhqIjlnp5O3G7vH2mX2d9ysKyKtUFJpTofNRlIpeaI0w+s3oiKx2mMg0PkoSnqC9tjZQzm4hcmeIiKDmOBxXiE7RHBSlgqZyQHP1EMTR7Scs96xLGgGwLpG+S0cPcPQ0jXZMz5ZNZZpDmmlPe955eA0UapqiMZ6N40dQXhNha4n9sAd7n2Rt3MHcFYF1YYqrJk2tiuekVjzhlWGb9C4nQnqtsX7fmh2vLmu/gzGxwR5TcCJjYzpqA0DNppa3d3qTTRNc7K4AtcHNcCLggtIII7rKi0VTV4fI6mfDJVUkf8AQyQdeeKIuORksRN5A0aZm3Nm7a2Gj9XyJj6b9y6FwXq4WFcX0NQ7o2TsEly0xSgxSXAuR0cgBPwup9RhoOrHOjP5hOX4t2+S1hpfNmUtS6E5RYqsGZ7ObWtI+8/e1cSpq6qA2c4OB2JAIPx3utFBXk1Ae73zlNttQAPuC6o8K9Ld2q2oweZWl7lsxBlpw8bSR2+LdR9My9I28R+JW0NzMsd2HMPLmo88haYwey4OAP54N7fEX/ulca3pdv38HVJbuXfcyXjibaankNtfNeohQqTcEw6WTKIXgucS+Jr5WROcNT0kLXCMgEXtbe+91bVrbC0OLg0ZjoTYXPxWxTJQvyKhqm15nYU7Cve+H4qCp2GsIJNiBbmOf+rrPL6Wa4fWj5t6Sv8Ap9TcgdDWMcf0TUt/z/Qq0YxhDah0UgkfFLA8vhmiyF7c7S1467XNLXNOoI1sO5QuNaPPHiMQsekpS9ovazhG4C/xaD/upXCdS6SipZHdp9PE52+5jbffVXmk5X3SZVNxXwbJmE0LYIo4WlxbG0NBcQXG3faw+AAA2AAUzigezPl/9BYhaOLsfp6WPpZpGgWIa0EF73cmMZu5x7vnYKt6ZxfYsvNCS7lSxK0ePULox7SennjnA/smDMxx/WB/uhfQ1TOCsJmkmfiVWzJNMxrIISDenpxchrr++4nMdNL+JAua4ptOVoS6IKRSjQqOpkTbAKqNcCuVmaIisdYUepZzUheEIVnHUqIKLORlisFU4GqdMqfHuBTTCGppbet0by+JpNhIxwAliJ/OaLD7xe684S4oiroszfZzMJbNA4+0ic02IcNDa+xsPgQQLaqzj3BNNUS+sML6eqGoqIDleSPtjsyDQAgjUaXWmPJpJ2apncpHgPBO37xZQCw+syGxsWix5GznX1Valq8YpD7Wnjr4t+kpT0cwaPtQO7TjyDO7dbaX0g0BOWV76aS1zHVRPicNuZGX3hoCuqGWO77qisoSaS97O5ieD09QLTwxyi1uuxriAbbOOo2G3cuZHgs9K3/k5C5g2pqglzLfZim7cf62dvgF1qLE4JheKaKQH+zkY/Y2PZPfopatSZFtbHEw7F4asPhcx8UzP6SCYBsrNSA9u4e02uHtJBBHkorqKnjf1pXdV2rS0301Gw2OmqkcWcPNqowWu6KoiOennb243jlcbsOxbt8lXeHsXNcx0VRkjxGHR7B1RLHe7XsB3Fjy2PcCFvw+RxemTaTMssFJaorc+hYNOJAXC+VzXb76G34Le2kbNCY3X30I3B3DgeRCgcPRmKnIdo8k6cxcn/dbXVoiBc57WN5lxAHzOiwyRqctD5Pb5HRjklGOrqt/meMo6hujmtf3OjIF/FzXWsfIlb3UxHaLR5nX5BU/FPSfShxjgMtXLsI6Rhf83jqkeIJ8lEpq3G6k3EFNRRm+sznTTAW3DWkNvf7VtvnXW3/hLhFcvv8Atl2cByN/gsmuA1Iv57KrRcLzP1qa+ql72xObTR732iGa247WxW1/BVC4ESRvkzG7ulnqJCbWtcuee4KdymyLA7G42m3SQtI3GZgI8CCVFm40pGHK+rpGuG4dPEDrqLjMuaODcO/Iqb9iz9yfzNw78ipv2Mf7lXR7Issnuyv8X8TRzNfTYfI2orKwFhdE8PbFGRZ73PabNAZcAX0387Vw1G1tLExvZYwRt78sfVbfxsAobaeOKpIiYxg6EmzGtaL2PJtl0cEHsI/L8Sul49MNT57fLnsYeJbpe/8AROVT43jYZ8OygesGuj6NwaC4RtBdOCbXyZdx3kHkrHiNfFBE+WZ4ZGwXc52wH4nkANSSqrwfSS19WMUna6OGNrmUEThYljhZ07hfQuuQPC3IAnlyySjRtBdT6EiIAuMGyFlz5KWsImWCzUo7cUNKCIik0CIiAxe24soj2EKavHNvuoaMsmNS+JBRbZISNtQtSg5JRcXTC1zwMeLPa1wIIIc0OFjuLHktiIQVzFOBMNn7dLE12hzxN6J4ItYh0djpYKuVUtVg5BmkfU4bo3pX2NTTF1mtz2t0kd7C+/W8AD9GWqpp2SMcx7Q5jwWua4Atc0ixBB3CtGTi7ROrozmU9XHLEJIntfG5pLXMILTuNCPG4XHwrhmkrImCoiDi0uLHguZIwhwILZGEOHzXBm4FrcPlMuEyNdC7V9HO45T4Me76EkEcyQpuEceR0nVrqSoona3zMdJAcx9yVgPPlbS+67FnjLE49X/ojjrIpLl9yXP6PnGTom4niLYr3LenBdYnNZshGYb87qPTejmhBDp+nqnj3qqZ8n0FhtYbe6FYoeKKSU9LFUwEaaiWPQ5RoRfQ67HvT+V6f+3h/ax/vVYxXUmc3yXdm2ioooW5Yo2Rt7o2taNBbYBSFw5+McOZfNWU2hsQJmON/JpJXPqfSThTCAatpuL9Rkrx82tNlpqSM9Mn0LYipI9KFC7+hbVTnNlAhp3EuPhmty1sdVui4urJf6thNW4X3qHx0wtrrd99bjb+Cq8kV1J8OXYuCKsMhxyXcUFM0jmZZ5QbbaWZufpzW2Pg+qf/AFnE6l45tp2RUzSNBYloc61r31G+lrKjzxGjuyfiBhik6eaVkbchaekc1rbebj9Fz4+KhNYUVPPU72eGGGnFjbWeWwI/QDtAdCupQcHUMTg8QNfIP+7MXTS311zyEkHrHay7wVZ8TKQUYopj+DpKt7JMSka9jHZmUkN/V2kbGRxAdM63eANxaxN7jGwNADQAAAAALAAaAAcgsl61pOy522+Za29jwKVDFbzXsUVvNbESOnFirdhERSbhERAEREAREQBapIQfBbUQhxT2ZDfER/BYKesXRg7hRRhLB2ISLe6n7j81rdERyUGDxyXNGC8c0EWIuDuDsvUQocafhSgecz6Olce8wRE6fBa/5mYb+Q0n/jxf5V3UQtqZxGcH4cCCKKlBBuCKeK4I2Oynw4VTsN2QxNPe2NgPzAUxEItnjWgbC3kvURCAiLJrCdghKVmKLe2n7ytrIwEo1jhk+ZojgJ30UlrQNl6isdMMajyCIiFwiIgCIiAIiIAiIgCIiAIiIAiIgPCAsDC3uWxEIcU+aNJpx3lY+reP0UhFFFPCh2I/q3inq3j9FIRKI8GHY0Cm8VkIAtqKaLLFBdDERjuCyRELJJcgiIhI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pic>
        <p:nvPicPr>
          <p:cNvPr id="1030" name="Picture 6" descr="http://mendeleiev.cyberscol.qc.ca/chimisterie/chimie534/icecub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Condensation</a:t>
            </a:r>
          </a:p>
          <a:p>
            <a:r>
              <a:rPr lang="fr-CA" dirty="0"/>
              <a:t>Sublimation</a:t>
            </a:r>
          </a:p>
          <a:p>
            <a:r>
              <a:rPr lang="fr-CA" dirty="0"/>
              <a:t>Fusion</a:t>
            </a:r>
          </a:p>
          <a:p>
            <a:r>
              <a:rPr lang="fr-CA" dirty="0"/>
              <a:t>Solidification</a:t>
            </a:r>
          </a:p>
          <a:p>
            <a:r>
              <a:rPr lang="fr-CA" dirty="0" err="1"/>
              <a:t>liqu</a:t>
            </a:r>
            <a:r>
              <a:rPr lang="en-US" dirty="0">
                <a:cs typeface="Arial" charset="0"/>
              </a:rPr>
              <a:t>é</a:t>
            </a:r>
            <a:r>
              <a:rPr lang="fr-CA" dirty="0"/>
              <a:t>faction</a:t>
            </a:r>
          </a:p>
          <a:p>
            <a:r>
              <a:rPr lang="fr-CA" dirty="0"/>
              <a:t>Vaporisation</a:t>
            </a:r>
          </a:p>
          <a:p>
            <a:endParaRPr lang="fr-CA" dirty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779838" y="1700213"/>
            <a:ext cx="288925" cy="2665412"/>
          </a:xfrm>
          <a:prstGeom prst="rightBrace">
            <a:avLst>
              <a:gd name="adj1" fmla="val 768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84663" y="2420938"/>
            <a:ext cx="46085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200"/>
              <a:t>Sont tous les transformations physiques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50825" y="260350"/>
            <a:ext cx="0" cy="612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22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  <p:bldP spid="5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changement chimique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fr-CA" dirty="0"/>
              <a:t>Change les particules d’une substance</a:t>
            </a:r>
          </a:p>
          <a:p>
            <a:r>
              <a:rPr lang="fr-CA" dirty="0"/>
              <a:t>Une (des) nouvelle substance est créée</a:t>
            </a:r>
          </a:p>
          <a:p>
            <a:r>
              <a:rPr lang="fr-CA" dirty="0"/>
              <a:t>Évidence peut être: un changement de couleur, un changement de température, un gaz se produit</a:t>
            </a:r>
          </a:p>
          <a:p>
            <a:r>
              <a:rPr lang="fr-CA" altLang="fr-FR" dirty="0"/>
              <a:t>Les nouvelles substances sont différents que le(s) premier(s) substances</a:t>
            </a:r>
            <a:endParaRPr lang="fr-CA" dirty="0"/>
          </a:p>
          <a:p>
            <a:r>
              <a:rPr lang="fr-CA" dirty="0"/>
              <a:t>La réaction est difficile à renverser</a:t>
            </a:r>
          </a:p>
          <a:p>
            <a:endParaRPr lang="fr-CA" dirty="0"/>
          </a:p>
        </p:txBody>
      </p:sp>
      <p:sp>
        <p:nvSpPr>
          <p:cNvPr id="4" name="AutoShape 2" descr="data:image/jpeg;base64,/9j/4AAQSkZJRgABAQAAAQABAAD/2wCEAAkGBxQREBAQEBQWEhUUFRUUFBcXFxYWFRUUFBgWFhUVFxUYHCggGBolHBUUITEhJSkrLy4uFx8zODMsNygtLisBCgoKDg0OGhAQGywkHCQsLCwsLCwsLCwsLC8sLCwsLCwsLCwsLCwuLCwsLC8sLCwsLCwsLCwsLCwsLCwsLCwsLP/AABEIAJUBUQMBIgACEQEDEQH/xAAbAAEAAgMBAQAAAAAAAAAAAAAABQYCAwQBB//EAEEQAAIBAgMDCQUGBQMEAwAAAAECAAMRBBIhBTFRBhMiMkFhcYGxM5GhwdEUQlJicuEHFiOCkhVU8EOi0vFzssL/xAAaAQEAAwEBAQAAAAAAAAAAAAAAAQIDBAUG/8QAKxEAAgIBAwMCBgIDAAAAAAAAAAECEQMEEjETIVFB8AUyUmGBkRRxIiOx/9oADAMBAAIRAxEAPwD7jERAEREATnxWLWnbNvO4DfMMfjhSHFjuHzPdK81Uu+Zjcky0Y2UlKifXaad48psXH0z974GQUS+xFN7LCuIQ7mHvE2BhxlagSNhPULNEri1WG5iPMzYMW4+8fWRsJ6iJ+JCLtBx238hNi7UbtCn3/WRsZO9EvEi12txX4/tNi7VXtUj3GNrJ3okImjD4pX3X46ib5UsIiIAiIgCIiAIiIAiIgCInHtHGimvFjuHzMBujLE41UIU6ngOzxmI2knePKQCOWYkm5O+bZpsRk5snVx1M/eHxE2rXU7mHvErsWjYh1GWUMDunsrUzWqw3MR5mRsJ6hYokAMY4+8ZsXaD8QfKNjJ6iJuJELtRu0KffMxtbivxkbGTvRKRI9dqr2g/CdOHxSv1b+chpolSTN8REgkREQBOHaOPFMWGrHs4d5mG0to5OimrfBf3kCzEkk6k75eMbKSl4PajliWY3J3zWaliLanfaZTkQMWqEEWvp5ACXZmlZ009oLnCMMpOgvuJ4X4zslQ2pmNRFBuSwA8b6S3wnYkqPYiJJUTyezyAYVKyrvNpgMWhF8wkVSx4IYtvJN/pFDFLkvx1ldxfaTSOCLggjumRIAufIcf2le2VWtXveyOGGX8bDW47h2nvtJeo5Y3P/ADuEm7IaolNhuTUcn8Pz3SbkFsD2jfp+Yk7M5cmsOBERKlhERAEREAREQBETRjMUKa5j5DtJgGGOxgpLc6k7hx/aVutVLEsxuTPcRXLsWbf6d0ru3eUq4d+aprztS1yL2Vb7rnj3TTtFWyMeOeae2Ctliob5vkXSqPkDFgDbWw0+Mz2XtHnGem3WUXuO1d3v3e+WTMXGiSiIklTya6tdV6xt8T7hNkhPtwFSoG3hiPIaD4SG6JSslqOIV75TcjeNx9xm6fPeUG1De9Jstt5U2JPAEdklNn7S5yglVWIa1ifzLobiVU03R1ZdHkx41klwy2z2c2zsTztJKm6418QSD8ROkD9zwEucg0sSdw3/AEHfOvYdTNUc/lFhwF5F1qubduG76nvklye6z+A9ZWXBePJORETI2E1YtiEcjQhTNs04v2b/AKW9DAK0SDvHuJ+d4sv5h5g/ITGJsc57kXifcPrIHGV+YZlZwoJJUsrgEHXQqCLydnhQNowBHAi4hqyU6K7s/CNXrI4ZSqsGJB/CbgaiW3mj3e8TFEAFgABwGgnslKg3Z6aZ4H3TEieiZZzxPvgg1xPa+KCKzubKoLMT2AamUbGcuKzEmhSQIDoXF2YcSBa3hKymo8nTp9Jl1F7FwTu0+T4qOXp1DTLasLXUniOBnKeTbplIq5l7VIIueAIvYd849ncujUKU2w4Ls6qSrkLlYgFrG5vru+Mx2Ty4WvVFKunMuxyoQcyE9i7hl/5rK74s0lodTCLk49l/RM7P2dkY1HbM5FtBZUX8KDsE74iXOKyT2B7Rv0/MSekDsD2jfp+Yk9M5cm0OBERKlhERAEREAREQBK/tZ/6pBF7WtqdNPGWCV3a/tm8vSWjyVnwcvR4H3j6Sg43ZTCrVrZKzhnY3UI4tc2sAby+StVdpGgTSfQjd+YdhEmcU0a6XUywSbiceE24jLzedlZdCGplfRifhJ/k7s5gzVmZTmXKvXBsSCTZlHASJ2bgRi6weooZF1Ynt4LftlzEmKZnmnGTuKqxzR7veI5o8Pdr6T2JcwMShG8H3Sq8t9lu1Jq9AHOLZwu9k3EgcRp5S2gz3OeJkNWqLY57JKXg+EfaGIy3lv5K7IrNS0FkZr5joNwvYdu6XupsugxzNRpMb3uaaE343InYLbrD3W9JnHHTO/VfEOtDbRzYTDhEWmu4C31PqZjXq36I3dvefpN2Jay6aXNj4cJxzU84SX5Pb6ngvzkRJjk9vqf2/ORLgtHkmoiJibCasT1H/AEt6GbZhW6reB9IBVYiJsc5A8qtunDhKdKxqPcgnUKo0zEdp4ecqVbbWLpkPzxPbYhSPdaSH8QsMy1aVcXKlchPBgSR7wfhKzVqO41BtxnPklLcfSaDDgenT2pt89rPqfJfbYxlDORldTlcdl7A3Hcb+sl5Rv4Z1EH2hM3TOVsv5RoWHmbe6XmdEHas8PVY1jyyiuBE11awXvPAb5oTaC5gjXUndfcTwvxk2c9HByypM2BrhNSAGIHaqsC3wBnzCjj7Jln2kiVXaHITD1HLoz0b6lVsV8gRp6TLJjcnaPU0GuWCLhLh9yk7BxOWvSuOtUp//AGAkHXYuxK3vfS3Hsn1A8hKYqUHpVGBR0LZ7MGysD2WsZy7C5GrQcVKr86QbqALKCNQTe95n0nZ2v4nj2tllw18iZutlXN42F/jNkROg+eJPYHtG/SfUSekBsH2jfpPqJPzOXJtDgRK7iOWmEpu1NnYMrFT0GOoNjraa/wCe8H+Nv8G+kv0cn0v9EdSPks0Ss/z3g/xt/g30j+e8H+Nv8G+kdDJ9L/Q6kfJZolZ/nvB/jb/BvpObaXLbCvRqqjtmZHC9Bh0ipA1tprJWDJ9L/Q6kfJb4nzjkv/EEX5nFEmxyip94W06X4h3759Eo1ldQyEMpFwQbgjuMjLhljdSEJxmrRnK7tf2zeXpLFK7tf2zeXpKQ5JnwccwqUwwswDeIB9ZnE0MzPDC2g0Fp0TRQ3zfJIE9murVCi58uJka/KGgrFHfKRx195F7RdExg5fKrJaJqoVldQyMGU7iDcTZBVo9ieT2CDTiuqvifQTlnVi+qvi3os5YJEmOT2+p/b/8AqQ8mOT2+p/b85WXBaPJNRETI2Exqbj4GZTxtx8IBUxERNjnK5y+VvsdxuFRC3hqB8SJRP9Q6GWfXKtIMpVgGUixB1BB7JU6/IOkWulR0F+qQGt4E/OZZMbbtHraDXxw43CXmyF5B0mONRhuCuW/Ta3qVn0rF18uUDex08t5nNsbY9PCoVp3JPWY9Y/Qd0bZwrOgNProbgbswO8S8YuMaOPVZ1my7lwcuPbL01Y5uN7/CQmNx5qhQOtcbvxdlvOCMRUOTmnB71IHv3SwbL2IlKzt0qnaewH8ohKzFtIlR37+2IiaGZnS6y+IkfJCl1l8RIV8STfJaw7TKslI6okP/AKgxcoTlNrrbcbb9/bN+zNomoz026yi4I+8PDiPnIsUWPYPtT+k+ok/K/sH2p/SfUSwSkuTSHB8J25QD4rFHhWqD/uPfOL7AO73/ALz7LX5HYJ3Z3oKWYlmOZ9STcnfNf8kYH/br/k//AJT01roJV39/k5XppN+hQ+SWHRUrZ8p/q4Yi5TRb1OcJzb1tlzDS4tqJofk9QKGopBuhIs6gGoK2UgITcDIQbdk+h/yRgf8Abr/k/wBY/kfA/wC3X/J/rM/5cNzavv78lug6ql7/AAUSjyewprVFa4Ra6UlPOjVGz3qXt2WQ8NZWf9P42v26/vPsP8j4H/br/k/1nHtnkZhFw9dqWHHOClUKWLk5wpy2F9Te0vDWRvl+/wAkSwOuF7/B8rOBA13W7b/vLr/Dini84akbYa/Szjot/wDGN+bvGnGdHJTkESEq4/WwGWgDoO+oRvPcNPSfQ6aBQAAABoANAAOwCV1Oqi04Lv8A8Jw4Xe59jKV3a/tm8vSWKV3a/tm8vSefDk6Z8HHERNDM2UN83zRQ3mb5JBW+V2NakLroWXKp4Ek5vO1vhKeuTJ3z6NtqkGotmUNls2ovaxFz7ryHrY1SltCOGkzlG2d2m1awxa23ZE8iMWy4g0r9B1Y24Mut/dcS+Sucl8CoapXC2+4vDsLW+EsctFUjn1GRZJ7kIiacYhanUC9YowXxINpYxRWNp8qs70aeHAKms9NqjajoikSVHDpEXPCdeIchc2Y38flPnIxZpUKWliKtXxBC0fnf3STwvKA1VCnQ7vE90wjNvk9fWaKMIRliXb18/wBl42RjedRr9ZTlPf2g/wDOEs/J7/qf2/OVbYuBNGmQ3WY3bu4CWrk9/wBTy+c1l8p5UfmJiIiZGonhnsQCpmeT1958TNDYpRrrbiASJsc5uiaDihbMLsOIm7C1FqDMpuN3ffgR2QKOqJ5PZNgSF5U7c+yU1ygNUckIDu03se4XHvEmpRv4lYZv6FcaquZG/KSQVPnqPdKzbUex1aOEJ54xycERX5QY1CKhrH9OVMvha0uXJflIuLSzZUqjRkv1vzKDqR6T5th6vOMOcOg3TDHWVwaZsQQQRvBG4gznhkkmfQarQYcsP8Uov7I+20esviPWUartE0S1J9GX4jsI8ZZuSuPNfDYeq/WOjd7KxUnztfzmOIwyVLZ1V7brgG06H3PmGnBuLKRVxpLh+/ST3JzBsGas4IuLKDvPE28hJylTCiygKOA0EyhIhyJHYXtT+k+olglf2F7X+0+olglJcl4cCIiVLiIiAIiIAiIgCV3a/tm8vSWKV3a/tm8B6S0OSs+DjiImhmbKG8zfNVNbTOSVsyIkS/J+iWzWYflDdH3dklbxeBZjSpBQFUAAbgJnPLzRUxYG65tvtBJ0RNOHxKuCVN7aEdoPeJugFM5a8lOfKVKIAJZy6iwuSEGYX0vpI/YHJNkZWqiwBvYkEm3ZYbhL7i9y+fynNK7Fdmv8jJt2X2EmuT26p4j5yFk3ye6r+I9IlwZw5JeIiZGwiIgFK2w+VKhHHXwzWM4a2PXIAOEl8UgJcEXBLAjuJMhf5YUtcVHC/h0PkD/7mrMUzVhtogUrHifWbOTTlqtYjq5Rfhe+nwvN9TkxSJBDVF7gRY9+okpg8IlJciCw+JPEmEg2b4iaK9axCjedfASSpvmNWkGUqwDAixBFwRwInDzr58ubS3AfCcuNxzUekGzDtB7R3cJFlqZVeVHJB0fncIhZDvRblkPbYbyDInZPJzEVnANJ0Ha1RWRR39Ia+U+sUnDKGG4gEeBmUr003Z2x+I5Yw28mnZODWilKim5LDx1uT5m5nPJGl1l8R6yOmhwtt92J7eeSU2Rs/MRUcdHsH4v2kN0ErOjYmDI/qNpcWA7j2yXiJk3ZslQiIkEiIiAIiIAiIgCV3a/tm8B6SxSu7X9s3gPSWhyVnwccwqVMpUDed3cB2zdTTtnDtuk/RqUwWy3BA32PaB2zQyMNoYt6YLKwJA3MLj4SP2Lt77TTYlslVOsoOluxlHCQ20tsZhlvIfZ+ZayulyScth2htLWmTk7PRxaaMsEpS59Pf3PpGyMfzodW6yGx7wdx+BkhIvYOBamrM+jPbTgBuv36mSk2R5rNeJJCOV35Wt42NpVMbyjWmgp07NUYacF72+kt8+fbf5OO+JrVcOVsSOgTlINhe3Zv8JTJddjr0KxPL/t4IfEbQr0avOrVbMd+vRI4Fd1p9I2BtP7Th6da1iRZgNwZdDbuny3FbPrhrVEYfH4ifS+SezTh8KlNtGJLsOBbs91pnhuzv+KPDKKcKv7eCTxe5fOc06cXuTz9ZzTc8USy7Jwppp0t7akcOAnDsXA3/qMNPujj3ycmcn6GkI+oiIlDQREQCsVEu7fqPrMpYWoKd6g+QmtsEh+6JpvM9jIKJMNs1O8ef1ms7KHYxjciuxkXIfbgdCKqAkWs1tSOBtw1lobZR7GHpNbbNfuPnJtDa0UFNoOzXRWaw1sCbT1Uq4hsoVu8kEAeMvDYJx933WmtqLDepHkY7C2aaFIIqoNygD3TOezySVMk3jxE4G3nxnem8eImOz8AarEnRQdTx7hDZKVmWy9n84czdUf93d4SxAW3TxFAAA0A0EymTdmyVCIiQSIiIAiIgCIiAIiIAkBtRL1m8vST8wekp3gHxAkxdFZKyuxJ44ND90TU2zkPEeB+s03op02UXa3JOnWc1EY0mbU2GZSeNrix85v2Nycp4chyTUcbiRYDvC8Zbzstexj8JrbZR7G+Ei4l3PLt232I6J2tsx+4+f7TW2Bcfdv4ES+5GW1nNIPa+zquc1KGubrLcA3GlxfSWFsOw3qfcZrKx2ZHdFZwGxqjur1+iAb2uCTbcNDoJZYiEqDdmnF/d8/WbNmYLnW16o39/dPWoF2RV7QfIX3yw4agEUKvZ8TxlJOi8Y2bFW2g0nsRMzUREQBEr3K/AtVGG5oHnadU1aTAMQrpTcqGYDooxshvvDGRF6xxNTFGjUVqtLA6NSZ8iDEuz0rqCAy02DEA6EnfaAXiJUsTiMUQ6k1QFr0GpuKRu9A1hnLqo0YC4K2HRAJGpC+YramMCVQquaipjrWoOwNRHH2PcLHMh7Dr3GAW6JX8DXxP2gU3YlFN8zIRztNqea/Rp5UcVDlsWGi6rcgzj2zicWaWIFMVA9sUhQJcKuR/s9Sk4W7MTzelzq7aDLoBawZ7K1tDAtm2cKWZCgq9NaQumaiwBIKlUuxGhE00sdjCGNmL/Z0xKoUVRm5tlbDG65gedANzrY27IBarz2U3nKyvXega161XCDO2HOYUzdapy5ABlF9WGlhe+k3YzaeKpqz9LotVWopp6BBVC0WpEL03dLWGou24WtALWVB7JrbDId6j3Sr4TaeJc00D5hma7804sRVuKVVBTurcyUN+gCWJGk7tg4nEMyGvnIek7ENTyBKiVMoA6IIzKQbMT1bjtgEscAnC3gTN1NAoAGgEqeH2ljHqZStVEepQIJpXZEcVhVW/NhRlK09Tmtm6zCacdVr1qNOnWWrmRsLU0o35w08SOdLdA5SoRWstt9xcHRZFF1iQe1cTXFVlpBhZKTUrJdKjl2FVHaxyWUJw6xOtrDhbG4pKVV2NQ8yyVB/SUGvhs5LDUaVclxlFtVXQZtBJaolUrbTrpiKdF6trcyWJp5kJqmoDSZ1Syvm5oDUaEE755gsbjKhw+ctTFRwtYLSJaieZrF+k1MKFFQUQDZhv1IIgFsicGwa9SphaD11K1WpqagKlSHt0uid2t53wBERAEREAREQBERAEREAREQBPJF8qMGa2EroqhnyF6YIDf1KfTp6H8yiRGGwdUYgvURmWrbGG4zGnWRDT5qxNgQpoWA7abGAWuLSnUsZi3NFiKgAxSkXQ60XwjsEcimvRFY5bldDa+653YfGYxzhRdkFSpar/AEWLUgKLswJamFUc6EANjvOp3gC0NQU71B8hNbYJD90ToiTbIpGmhhlS+Ub5uiJBIiIgCIiAIiIAiIgCIiAJqp0FVnYDVyCx1N7Cw37h3d54xEA2zViMOtRSrjMNDbvBBBB7CCAQe6IgHtCgqCyi1zc9pJO8knUnvM2REAREQBNVagr5cwvYhhqbXG647fOIgGtsDTL5yozEqTvsSvVJXcSOwnUWHCdMRAEREAREQBERAEREAREQBERAEREATyex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pic>
        <p:nvPicPr>
          <p:cNvPr id="6" name="Picture 4" descr="http://wps.prenhall.com/wps/media/objects/165/169061/GIFS/AAAUAS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97345"/>
            <a:ext cx="3291523" cy="14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termes importantes pour les réactions chimiques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Les réactifs</a:t>
            </a:r>
            <a:r>
              <a:rPr lang="fr-CA" dirty="0"/>
              <a:t>: les substances (formes de matière) avec lesquelles nous commençons</a:t>
            </a:r>
          </a:p>
          <a:p>
            <a:r>
              <a:rPr lang="fr-CA" b="1" dirty="0"/>
              <a:t>Les produits</a:t>
            </a:r>
            <a:r>
              <a:rPr lang="fr-CA" dirty="0"/>
              <a:t>: Les substances (formes de matière) avec lesquelles nous terminons</a:t>
            </a:r>
          </a:p>
        </p:txBody>
      </p:sp>
      <p:pic>
        <p:nvPicPr>
          <p:cNvPr id="4" name="Picture 4" descr="http://wps.prenhall.com/wps/media/objects/165/169061/GIFS/AAAUAS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28135"/>
            <a:ext cx="4177115" cy="18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9956" y="6114424"/>
            <a:ext cx="2276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Les </a:t>
            </a:r>
            <a:r>
              <a:rPr lang="en-CA" sz="1350" dirty="0" err="1"/>
              <a:t>reactifs</a:t>
            </a:r>
            <a:r>
              <a:rPr lang="en-CA" sz="1350" dirty="0"/>
              <a:t> hydrogen et </a:t>
            </a:r>
            <a:r>
              <a:rPr lang="en-CA" sz="1350" dirty="0" err="1"/>
              <a:t>oxygene</a:t>
            </a:r>
            <a:endParaRPr lang="fr-FR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48873" y="6237402"/>
            <a:ext cx="2276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Le </a:t>
            </a:r>
            <a:r>
              <a:rPr lang="en-CA" sz="1350" dirty="0" err="1"/>
              <a:t>produits</a:t>
            </a:r>
            <a:r>
              <a:rPr lang="en-CA" sz="1350" dirty="0"/>
              <a:t> </a:t>
            </a:r>
            <a:r>
              <a:rPr lang="en-CA" sz="1350" dirty="0" err="1"/>
              <a:t>l’eau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07446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eaLnBrk="1" hangingPunct="1"/>
            <a:r>
              <a:rPr lang="fr-CA" altLang="fr-FR" dirty="0"/>
              <a:t>Les propriétés </a:t>
            </a:r>
            <a:r>
              <a:rPr lang="fr-CA" altLang="fr-FR" u="sng" dirty="0"/>
              <a:t>physiques</a:t>
            </a:r>
            <a:r>
              <a:rPr lang="fr-CA" altLang="fr-FR" dirty="0"/>
              <a:t> changent au cours d’une réaction </a:t>
            </a:r>
            <a:r>
              <a:rPr lang="fr-CA" altLang="fr-FR" u="sng" dirty="0"/>
              <a:t>chimique</a:t>
            </a:r>
          </a:p>
          <a:p>
            <a:pPr eaLnBrk="1" hangingPunct="1"/>
            <a:endParaRPr lang="fr-CA" altLang="fr-FR" u="sng" dirty="0"/>
          </a:p>
          <a:p>
            <a:pPr eaLnBrk="1" hangingPunct="1"/>
            <a:r>
              <a:rPr lang="fr-CA" altLang="fr-FR" dirty="0"/>
              <a:t>Ex: Oxygène et hydrogène (qu’on peut pas voir) qui sont </a:t>
            </a:r>
            <a:r>
              <a:rPr lang="fr-CA" altLang="fr-FR" u="sng" dirty="0"/>
              <a:t>les gazes </a:t>
            </a:r>
            <a:r>
              <a:rPr lang="fr-CA" altLang="fr-FR" dirty="0"/>
              <a:t>deviennent </a:t>
            </a:r>
            <a:r>
              <a:rPr lang="fr-CA" altLang="fr-FR" u="sng" dirty="0"/>
              <a:t>une liquide</a:t>
            </a:r>
          </a:p>
          <a:p>
            <a:pPr eaLnBrk="1" hangingPunct="1"/>
            <a:endParaRPr lang="fr-CA" altLang="fr-FR" u="sng" dirty="0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23850" y="260350"/>
            <a:ext cx="0" cy="60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31030" y="4274344"/>
            <a:ext cx="2305050" cy="1441450"/>
          </a:xfrm>
          <a:prstGeom prst="cloudCallout">
            <a:avLst>
              <a:gd name="adj1" fmla="val -43731"/>
              <a:gd name="adj2" fmla="val 105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CA" altLang="fr-FR" sz="2000" dirty="0"/>
          </a:p>
          <a:p>
            <a:pPr algn="ctr" eaLnBrk="1" hangingPunct="1"/>
            <a:r>
              <a:rPr lang="fr-CA" altLang="fr-FR" sz="2000" dirty="0"/>
              <a:t>Oxygène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flipH="1" flipV="1">
            <a:off x="3495434" y="4274344"/>
            <a:ext cx="2592387" cy="1079500"/>
          </a:xfrm>
          <a:prstGeom prst="cloudCallout">
            <a:avLst>
              <a:gd name="adj1" fmla="val -6097"/>
              <a:gd name="adj2" fmla="val -2257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2400" dirty="0"/>
              <a:t>Hydrogène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70774" y="4474061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fr-FR" sz="3200" b="1" dirty="0"/>
              <a:t>+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062591" y="4904427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CA" altLang="fr-FR" dirty="0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7112633" y="3814431"/>
            <a:ext cx="1439862" cy="18716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fr-FR" sz="3200" dirty="0" err="1"/>
              <a:t>Eau</a:t>
            </a:r>
            <a:endParaRPr lang="en-CA" altLang="fr-FR" sz="3200" dirty="0"/>
          </a:p>
        </p:txBody>
      </p:sp>
    </p:spTree>
    <p:extLst>
      <p:ext uri="{BB962C8B-B14F-4D97-AF65-F5344CB8AC3E}">
        <p14:creationId xmlns:p14="http://schemas.microsoft.com/office/powerpoint/2010/main" val="11469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  <p:bldP spid="6150" grpId="0" animBg="1"/>
      <p:bldP spid="6151" grpId="0"/>
      <p:bldP spid="6152" grpId="0" animBg="1"/>
      <p:bldP spid="6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30234"/>
              </p:ext>
            </p:extLst>
          </p:nvPr>
        </p:nvGraphicFramePr>
        <p:xfrm>
          <a:off x="457200" y="1600200"/>
          <a:ext cx="8229600" cy="197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696">
                <a:tc>
                  <a:txBody>
                    <a:bodyPr/>
                    <a:lstStyle/>
                    <a:p>
                      <a:r>
                        <a:rPr lang="fr-CA" noProof="0" dirty="0"/>
                        <a:t>Changement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Changement</a:t>
                      </a:r>
                      <a:r>
                        <a:rPr lang="fr-CA" baseline="0" noProof="0" dirty="0"/>
                        <a:t> Chimique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12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noProof="0" dirty="0"/>
                        <a:t>Un</a:t>
                      </a:r>
                      <a:r>
                        <a:rPr lang="fr-CA" baseline="0" noProof="0" dirty="0"/>
                        <a:t> échantillon de fer est coupé en petits morceaux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aseline="0" noProof="0" dirty="0"/>
                        <a:t>Le fer est chauffé jusqu’a sa fusion</a:t>
                      </a:r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noProof="0" dirty="0"/>
                        <a:t>Le fer</a:t>
                      </a:r>
                      <a:r>
                        <a:rPr lang="fr-CA" baseline="0" noProof="0" dirty="0"/>
                        <a:t> réagit avec l’oxygène pour former l’oxyde de fer (II)     [</a:t>
                      </a:r>
                      <a:r>
                        <a:rPr lang="fr-CA" baseline="0" noProof="0" dirty="0" err="1"/>
                        <a:t>FeO</a:t>
                      </a:r>
                      <a:r>
                        <a:rPr lang="fr-CA" baseline="0" noProof="0" dirty="0"/>
                        <a:t>]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utoShape 4" descr="data:image/jpeg;base64,/9j/4AAQSkZJRgABAQAAAQABAAD/2wCEAAkGBhQSERQUExMVFRUWGB8aFxgYGB4fHhsdICAaHCAbHx0eHCYeHBwjIBwdHy8gJCcpLCwsFx4xNTAqNSYrLCkBCQoKDgwOGg8PGiwkHyQpLCksLCwsLCwsLCwsLCwsKSkpKSwsKSwsLCwsLCwsLCwsKSwsKSwsLCwsLCwsLCwsLP/AABEIAOEA4QMBIgACEQEDEQH/xAAbAAADAAMBAQAAAAAAAAAAAAADBAUAAQIGB//EAEcQAAIBAgQFAgIHBQYEBAcBAAECEQADBBIhMQUiQVFhE3EygQZCUpGhscEUIzNi0RVTcpLh8BZDc7I1gsLxNERUY3Si0gf/xAAYAQEBAQEBAAAAAAAAAAAAAAABAAIDBP/EAB8RAQEBAAMAAgMBAAAAAAAAAAABEQIhMRJBA2FxUf/aAAwDAQACEQMRAD8A9AcctvmI17n6v++3miXbj3FUuMtq2czs27RtHeuf7NW/iLGaSgZWYaBdOkfKmeK8Q9V2DEenqAI2WYGnuDXJ2/SbYuAE3WgjWM5gEd49tjSwfVbvw5Scp6DcAD2FM/2WLpVr8DICAgbQg7e5FEv4cKQoVVAEjtEfifFAsTlvrcOa+1xkQkrbWZdtsxjoOgpzC+r+zoy4cplBnOdIOm56RS/Cy2XNbTMk9eu5nXU+1Nq+IvW2S5BABGYmAB4A6Das1qE+HcHu4jKi8+XRnOizJiPAArtcXbtXBYV1uLbJm42oJAiR0kGY9q5wWMZrK2ULAqrCQu4Bgknz+VJ4zgoxAQT6agEaDViOsVCnP2O2ylrgVgjcoB1ediSOp7eKbweAGdrrtoigKI2J3M+BQrHB1w6wAzzGQSYkbfORMVL+lmOa5Y9LObYJzPHc7gHeKDDnDvpSbtu6VtqyhgqmNTr95PWl7bXlZVElrjaT9Udfw/OlsPg8PgLGU3GuXCQwVPMCD2JBqjieHMbltlLKLJlBPNzbA/LWnVjviahL6o7auCxUdI0jyTW7vCwTaZWRUMtkXq0EKDHUUla4OqYtrju1x5Ikt9WNAo6Uzh3IhVSH6L43JPanRmmbGBOedMqBQ2vU7n3qRxN1sX3e3nvXbsqvXL79ppr6Q3HRItAAfFceZy9o8z0qVhbTswLt+8eFidUEb9sx3o9Lnh+He6yF15wTnB6eAOuwr1OPs3EORR9WWZfhUb5f9KWts9m2y2wr3X0Bc6gd/frQuILdDZjcYq6kZV1XMu3zNSJLjvUZgFYG3ABPSfHfzXWHwjB+dwEicus9xr0oVuw3qAISoVgSepcAQD4n8qscbxCqyJbOe4UJuzsAdYHv+lQ9JYThwv3nuXIhRFpT9WOp7k0S1cW0zZsp3MlRGnQd/epv0exrZcTOaA8qSPwFdXLma1NwrmuGACIyxrudhpqab2MEwJUW/UJyhpCrGWV8z+FL4Piy2LlmFLyQRzQBB2PeK4xN7PqcxAWZOoYbCB4/pVF8ChRLjNbUWzIBEuNO3Y7e9U6T030stW3tjEpcyliNiJE6HTvXi73DBbLM5Yl2kBtTA2JHanrV+1cA9QkjczpzHYffSfEbtw3SxuBFaFCAAxpABO5H9aidwSJbtM4ymAYL7zvJFLYS7nw4Kwwb4nHv261vFWllRdBKsp0A0Mb7U2l9LViVUAAaD7Ion3Uif2Dc+0fuFZQf+MbP833VlWnHslD27QvX89trksuk5liQAB8JM/hS/EMbaRbeVbh5JboRroJ66zNNYtQWQC47wsqPbSPA81zcCqAxCkuwmSTEbbClkXE8SRUTMwHKXkjUk6xp93yqS+JN3KbU3GTcdPMVxxaz62YL/wAuATEb6/dAqXwA8zotz0wGERoST1J+zWvp0zrV3CWHQPLIFB2nYnYfdWY/EB5zAnLzBBoCdIUnqCdaBgLQVm5eRRoCczsdZb26D513w+76xlla3bJ3I3M6DXXpWZ2xTPBna5dL3Yto0wgG8bn5mpf0mx74i6VsD0ltEcxBE+B929ehxOLOHuLChmHNrtl6155uN/tGJe/C5AvwjqZ7dhRjR7C8ZCOiNJJJIg9hvr7mpycBuX8QLjQLY2U9/wBdKziV+3YtM+U+owzc41UHaNOtUOHcTY2bXraECQCpnb63aqVcjq4C3as3LeY6vOgEsdx8htSL8fRWcOYYgDTU5o0n9Km4++19wtliouEKWYQBAgkeDXdzCpaPo24LWyDcc6ksRJM/pR4CXDsRdOZ2XmUtmBHxAdPBJr0mG4zFkFli6ZNwgSSO09ulKYHFHVB8JM5oidPxJoD4YZsrErmPxTEdfnHar1bjXDsEbqtLMoBmB1HQk/pVHCYW16wLg/WM7ZSdj5MD5VguqoOQn92CNNp6T+fzpnCois3rg545F6aiS5PmYjpR8a1o/DLS52d2UAElZ+yep+6omPstdxa3FI9FREAwC2vNFVMDYFy76ZPI7BXHUpOw8E17xcNZQZQqKE6QIFbnFi3/AB824LcsAMFZQ2aHLGZ3281mJt2ke45adAC/Taco9tvnVj6X4YeoHtovNyiABm7/AD815ji1n1XS3lUem2pnSRvPy1rOtY7sYjMbKm4EttJZsu07Dz0o2Itgi2X1t3JAEAFgN47TQ0wlsXIBz3CJXsq7nSYoN3iFxXWEHpqCMzDt0E+a1rOMxmAVhqWVD8KLoAPtSN/ajWB9ULmy9J1YxufzrqzeKYG6SRmaXzHSBvA95ig8KLXVzFQsasV6ggaT/LVRhTD8QW3ai/bXR2adSTPwjxDffW8G6sLb+nmaJE+NpHfvT+MAzZFULaEEHcnT27/nR7CPcKJbykZgJiB7z4oKbdvMyoGYkq/yBkkgeI0oXE3uFEFu2GYnUHWVP5Ufi9+2mdEuA3LZyKBqCTEwfzNBw9s5wGu8xEEKIAnzOppkAX9kXP5PuFZVD9mXtc/zCspxbFu8r5UmPUkZo0A67dogRR711HLHNGstl06xA81pcUly6zuremIyhtCQCd/wpe3c/aLl0oiIqXCQSdFgZdB9YzqPeopnEOIuLd5VtgHNAYnRFjc928eak8I+jrMGdSGBUGfYzrPSav4Xg6XAB8ShiDLDmJP5zTSYJDyAn0reZIU7nQQTuSTQdvgfDiTZOflcA5nHRZ0jwaFfELmuM2gnlH1u3gAVvDX1t3Xb0/3cQJB5o0n2B29ql8XxTeslpcxF48wjYd/EUI3hUa9cuMVKrG8kmI+Ef7601w7CpbVbdtRGuh3/AKz4pvhtkqbdourPOmaQAB7b6V1xUiyjXQql1JAPTUdPO1NUL8RsBmGcFoHMDvpt7AVN4mty+cqOqpmAYg6lR3Pc707w4+qDccMCwE9/II2mknxAw1hiUz5dMsCCCY36adqys7NrfQrcuKYyMEAPXT6o66da5axbS0WIIRpzkfESY0/GKBwjFWrxDqsMhK5GMiYH4ClONG4cqMVCzmYgjKqj8ST+tIrtcSUNpnQqpaEA2A1gn+aKV4vgnv3TJVFWGHMdSNYIq3gbCrluMVIEAMTIGbfToaSLi62YyGBZUGkbmD55dau1gPALRckl9bhZgSvKFGnzMgVUxJf01X43JXmA87nXSR0p7g3D7du16b3CwRZ5RqZkx9/SpGLzsAltYtgzcdhuToAI6xV4RSD60hbncRHQaAH3OvvXr8BxRGVPWDWys7kc0dT715HBhiWRpUIpVSu+upma5+kNqbakQ6MI+Ig7gZjB6Cn1S4s8b4rbuiQMtu3IT+Ynrp32ryNnht1CHICW3cKAd46zJkTFP4+1atpbCkgLBGYyPu6mt4cNdu5ycwYyD0UxpI8ee9CrQZM9yNLjnLA3I7jwNqcXhkm6zM1xkSVzRC9I+/Wp2Px9tFPpDPcUAF1ST2+UmtcFuXbgU3l9M5isNu0azG4/KqI5xNVNvISCCsSV/wAxqZw3iWmTJkUQuZjuRsAo/wBmqPFEYKerAawdANwD5NT2wtsw4zFs+YTrB3k+B2pDfEuIhQCqTeZsqrMgbAlvJnbpWOy2gbNww2pYKdh2BHmsskKpBZQ2UlJ31Ms3ua7xeNsyuS2QpiXbdo+I666nWrf8QHDeEWiFIIU5dARqI1LE+acsYZcpZWAfOcxaNOkCOtb4/wASEWLdm2M5bNeA+ssaKG7V1csj07rBY1BCgfW1MgeI3qXhv9mPcfdWVC/Z3+1drKsXT0Nu1cN5pJKz1EQo0iN5PmqmP4WBh7N0qiQ3MOr7xA2PzpS3eCXhaw5Llz+9us3LHYA6k670PG4gi6FY6Kpjso2zfPajNPhWxDKDtDZjbPQ9J8nehXrzhUhSTJIUAb9SazE3rWFFy8WCZgAATLOR9bx7VnDsebg/dCcwntrvv7afOkHLuRiRcnLAmNNOwNC/brrlgqAALyuRAAPSdye9ZeOV7bXGCpmymQdJ/pFONjGCwVMNIQD7Hc+TVViZwrhl1XL3mBulTFtfhUHqT3Nc2+FXL6sCAiWxmOuumsf770TiN03L9pEMOhB+UaSOus1mJtOeQ3IRjzZTDM3uOkCKqp07sYgCwj2iqoWh95diCIHz3NL2MQfTzOVCjMMoHXXX2olvABAmkqqnLEklzufEUPF4hF9K05zhyAFHTXc9xtSL+jnBcFlUFhCsAQOv+JvMdK54rwm2czloQLJAAluuXXbpVK/gS2oJItznIMaEdfw+81AbiK3FdF1bOMsg6iRr+EUaRnwqOAzLCghim/QwojrNIl2N8KLYRPiZyPhB0AB3BqtdxoDFgIVdSf5tZ/Cp1/Fj1vVNwE3YtqOiiPi8sBToxVxvGLNtCobNcYwqrMLsAZ/Gh4DDyjozMQWzTMaiZHnWKBibihf3ai5cYbxrUvgWKvFGDatPLGwafhPej7K5jORrbKrMM3OOhXSD33P50EnNezNbALjlHQpMT2AnSmWwouE3HvZFIEqNiwPw+e9ATiFpMPlUF4bQN9bUkx4pQ+KwYuAm4V0YquXRQq7Be66b9TStvBi0Hto2ZgM7EEmA31j7bUsl29fcPotsHRRGUeD3FHx2NtoAltTn/wCZcA3AMnXt0FWKl8BhwEKoxEMpEnRtJB9h+dUVfQ54Akc5iT4U9zTFm5bFnmUoMp5yIjqG8gdutS14oSAyspt/GCYMie3ynSqiR3j8CbdoraQ5YlSSST7z1mpnDpNr1rgZAukbajTY9P61mJv4i5iS9o8g5naeRRuPn4qzhbIZWzZSj809zEER5Ovyq2RZ2hPwucQbzBmZI0BGWTr847U3/Z/r4n1JBUqYWIAkRJ8eKo8Z4ui4J7aWmN192EQoGgM947UNSggB1zFAWzA5ZkaA9tazsPxIXXUFrIAYqmpX6o2/HoPNZwq4q3GOZigWObXKd+Wh8NPq4m8oChVbmI0WOmvWqWMxGS5ZVcoRpBJ2CjSR3JrUZb/tFP8A7lZVT0h/d/8A7Gt04XmsFiWfEsqW5JAPL36r4q5iOFKz5r0glBmAOgjQe9Ewb+k9nIohi2d9JyL1Hz0mm+KsGZmEXM4/dLMZSOrEeeniuetY8pxXggvXhdclLVuEk6glo0jYTXrrmEWFNpSAAQRplXQQfc1IwuEEMLrRBLFBzZiB8XYS2nsKqYe4JjNMgSJ5dtYp0Yj8QsG5Ckj01IzH2giPNAucTPqFEDgn4mA0UeD2FOYxP3igiFUEhZgDuY3YmdKl4tb14W1/hoSdV3CjQz7zUfIJguH5LrXGbO1zSeoAmI+Wtb4jintr6dm2xG+Yxv8A19qbOCZUEXTmLamNSAIg9AIFPJhxbym42Z2GZcuoVNtB196mSWGwLsCplLUTqdTrsO1d4XCDOTkXlAyHrIO80O2/7hHaWYTCbA6nTftFCxQviFtZVe5Eux5FHUSdqTFa1hrwt3DcYKjnRDpn7HvUHE8XOGlLuUsrAHQdfq+wBqithrjtnujMF0cn4QOoERJ6Una4YLt5i1oZy8ByZLaCGYbCI/GrDaem1auLntZ1cjMBrA+/U1tQuIe4xRbajlRI+GYHz0o+KwalUCuweSGmI9/wmpmKuqisNdiR5bTftUPG8YGT1CrqDAA01A8dqnjF3bKoSQWZh+7UbfzE+a74ZYurcvs9xSM2sCQNdtetN27zPcDGMtsEOI1bxPQDekaKl4OBmU8kyNhr/sUbE4eYUBgPigxoNso7TM/KpvCMe1uy7uYUElZGrZtADPQAUfhuLZhcd9AQIzaQNifuNODWsTda3aFtCrFiFCnZegPy3reMYW7du1bKtcdspkdJ3joNJk0azwpPVSDmAErG3kn5UKygOKvXGUwvJA6a6a9zufFGEnjnuNbdLjiWUxPwgCelQsZxC3bsheaAIIUTlPvGgJ6VY4vlxVzIGgq05QOg71Y4XwjDhrySWNwKSoHKDudT0EfjVcXdR/opgw3qasyXCJXzGx9hqTSH0i4uyXCy5RBCrbUyqlRObpuNPnXssSyIGSzFnQrynXaDB8ia8lxrg4y3Q6mVMos9D57xRk9O2dK30UFi9dS7evFiP+WRyqNTPsDVq59KLQa4qWSzszBCACuQDQ+PavnK44YT+BrciM1wSIPj8q4X6R3YB5Q2oUKusntWeWXxvjL9vY8PkWwxWCy5iANxrv3NGs4Jbz2/UAClhOYbAajXpSVvja+l+8GUrbCRuJGk/nWDHrcW3bXNluHSD26T20rc6Yvde3/YcJ/er/nrdeS/acN9msrfz/QxYfAC3IYKVEZzMnKCIUjoO8UphsS0k3iqm65KKoiFHwgDyNfnTfHuLpbRlLrIiQBuQNhS+Oti1ZS5dIzCbkkyYMQY7dK59NptjDu2dlQhDcKAkwcvc+Jqwlj90tiVRRJMnmbxNL+ozYd7uYBMmZYPfYnzQDxHPbR9AwA0O0gbz5oCZjQ7xcYqiKQBrzEsYB9qt4XEEKSqwIKksuv3edKm3cEnq2/URZuIHRCd43Ov5VVxfFBnVbScmWWYwdtIA7k7UFPx5zqVE6qDcI0j+Ue9a4RfuMBOjtssScsDlHYCi4nH5MoAADtBWPx+XajYi6VsgkcoAUBZzMSdWbqBTBQeLXfTsAqC7MyoqrG86gR1rPpBh7LNatQ5CrmJckKpXpHUsfyoBBtgBAbjq0qIESdj2AEzW+PG5iYDZVIGXlBlm6k+PNUFcYM+qASh0MKBPN8hso/SncVigNToW2A3P+xXfCldAFVcscrvp2O3ai4hSbzswExpAhQI194G9NUQ8Rjbq3QrWgttlGWSMxPfwIooui3DMSVIlgAJzdFk9xB0pexw83rj3oMgEJ28EHrIpi/hhd0VgyjMImYIG57e9S7O4Ui7ylwuUZ2HRj0U+f6UpYusfVuSfRQ5pA0zEgAE9RImusPeVrSF8naB4Bgk1pcdaOVLdrMWIza8iEbT0PX8Kgy3hxdttJzsTmIOkeTHiu34f6iopJygAtH1uo+VUuIW7Pq5bbgggG6UBk9SNOnionFL1xnZMOQI0YjYDYAfLtSlDB8QRfWYkQo76rGwHeam27beozu2W2/Mg7kTLHuTQVwl3D2jaQB3ucsuNJPX3qpawuUgXAzBYm4dpjUKNvE0FLThLW3zgQ13mzHUhe8ee1MYXivolhcnW5kUTBAMak9tZ+6s4p9JiLi+iE0bUHWQNp6R/SvP8W4sXYtcKTJ+Eaa/nVJpzFfjPEkKhLfNBIL7CPfqa85jOJayWLE7k96n4vjmkCo9/HduY/hW5wn2zeZrFYw5iaT/AG9gwZWgjY9qUZy2po+Gwpc5VVmJ6ATWpxjneSpw/D4jESEYnKustAAr1XonD2rTFp9O3sNuadR1J80HgX0eazbYs5zOsMo6Qdiep9qOi2cSLgu+oIgINef6o9gDoK523W+Pn7c/2/h/tD/LWUf/AIXt/wD0zffWVa12t8D4ecROJYSPUYEkdM0AD3p36R8US2rqBmVcqsSNz9kT9WnMfjRbQEtlAHIqjQsfrR9roBUvDoMQiKyltQR7/Wn5/nWG6U/bPXVFCkINHEcqovXyCToPFVeF2FKKQwJDcgiNBCifG5mneIZAoVFVEIJdgO2w8gR+NIfR1g9tcupeQBtA1Ez361DwS5YRWdkUZ5j1GMkgdB4O0Cl7GIBdFbQj6i9Jk5qscSxNsWzhbeW5ehYUakHQdNjSXppnyGXuRDlTtH1QR16VuzGd0guEDXPUdhFuWVfy++tYbEXLqMpQ20uznc9NdlHsI+dN4XClLl31SFZlPp2zqYEAT+ZpZNGycsAEnMxM+3v+tZw6Xs4kXGW0ktlaNPBnU16KzfsJbDOSmY5Ty82nb3qJ+xmygFrlzGSzDWT/AKGjW10yNJYLKIfuzMfJ6VaRMWz3Lbi0DbtkwpJBkLEsY200+dIYjFuAZkqLZC6fEZGp7DpTeMu5LNpDGcmCq6gHck+BFawCSGhSzQMg30GpJ/SoUTjGNYJasreAVwGcRBgD8jtUTg121be7nzm2dSlvqCdvzpjjgdka6sC4ygBSdQgOnse9d8B4VcKh7uXMGPKD+f4UwVzgjkN/Ph/R2e2hMlV3H3/pXHBXZ1uXHghm5R0AG/irl/AKJvOZzaFQZOUdSegmBFI3OJpbGUENm2RQND5qAnC+KW5eHlQYJUdOvv2qbw5S7urctvVmjQgHUDvmpfD8QRGyAgCf3hHjpS3E/pGsD0gysRN13MyfA6ADSr9GS16Di1+xlzvdIAClUHxMd59tK85xr6SG7yqPStgagGSx6knpNea4hxlRMGW71Du45jMmtTg1eUi/xTjCDS0IG096hX8dPWaTd5rpLNdZMcOXPWmYnfbtRbVmWCoCSdIAknwBTOE4VcunKgmvpn0b+jowlpSMrXieZu3gTtHU1WyCS14zD/Q1lGe+ci9hqdenaa9Vw7DhERcPaygyH1kkiIk/jV67gDfBEqcpJ8LpqT+dTOH2DctuLd3lYlVI6EEy2nX+tc7bXScZD9vhZRC25E6fLWpHC7bXWRgQoW3Md+aQ3vVa5aU8ouNoIKjQMepnctNcYey1th6VpCV5WM79gPA1rH20sesv95+FaqB/bF/+4T/PWU6le9iAQQ4BFvUE/aOkjyKzg/Ecih74WFEKuxBM80DqRFBscPJAa4r98g99zXGLxKlCACXZsmg0Wd/uHWsacbvYRbtx2YjmOnNso1yxtFDt2jdDlQ9q2yKAVGsKeYjsI60K5hy9rIoK5WhiOseevQ1csWIw5VTq6AMGOnKf/VUS3CuFi1ba+pKBjP8AORJA16TQcObdlTctoVaSVJPf57zrWY3NlDM+WBCqBoSdBPeOgqTZ4RbuFmz3GDmBroI6+9Xq3PFniuGb1bRAAe4ua4zHm12GX6o6+an4v0rNxQ7sxJAGQSFnv033p3BlFuNO4UGWYkxtGtb4o7OAJCoCZKgSzNHJHaK1/B/ReI48BSWuZiHCEyJgRt2ilOK3yHTIwF24UAAE8nXWl14Kly2fUR8qEudYmNgesVrh5u4gIF5SGgEwIEzp7DSazi0RcCtpWe5cOjMSOy/Z+/766sY24G9QKFtuIM7keKavYQMl0uBks6uC2p67danYOwLpW4SxSCVU6KPs6dTTEV4jxMG+luyrNAJaB06D2nWnbGLnldTrJcjQSYGUdyP0rjBYP0ndyGzOQDlMDQbew3pZuMiw4LD1FUNCmAJbqeulGmS0xxS0Qx5iBue0A15y7fS0z+nrLTnP6UHjX0jLkmdxoBsK81jOJk9ae61k4+qOK4oACF7z8zUPE8RJnWlrl8muUt1148HLn+T6jRcmtrbo1nCljCgsew3r2X0c+gJuHPfDKOiDcnz2Fdeo4d1G4V9GXvKxC5AoBLNtqYA9z0r1XA/oKgbLdy5y4RXYyAYMkeBVrivCD6It2lNvlCQo+IgyGPUx+tMXMGbVtJ/eOpBy7CSNielcrzdZxjeA4bbw+W2qj0wxD3u3nvr2rjjGPDXALSsLUEBo+OIkx/N+VHxNwOjWQyKUEHLzc2+vtU7Eo5uWucEAC2AogQNz896x3W74aTDgMMpyhgAybgA/a8+KBd4bfN4MrJas2tSqiM2wjTYmmUsi2rzdJ5izabkfVHmdKLcxZjM9tlU8xUdPHljVtUn24xXD/wB2CBCJ8ZGh5m0k69aWxDZgLWqLOaAdWAHTrqdK6N+88gSAZhRsdsoPcjUk0hgLaPiHXMXCiAV30O89OtE9V7b/AGVP7tvxrKqfsvhv8x/rWUs4qJxb1WvZTyqMqMdNG1JnqNN6jYLXO6vnAkMVH1+479qZw+EHpL6wCyMgtg6wOpH4UccNVASBkt/V6b6T2rO10wS3ZYsogLCDNrqZJ2+UffQb15rjemggD4zPTdQKDiQ2Z/SfLqJbQnTYAH86yzhBZskhiWMKSzaloJj/AH2owFnu23UI7t1AymYg9+/Saq8MxaLN1rShRAVZAG0A/rNR7XDLgtqdEJdSSp+p1X5nr5p3HJ6t0qnLbU5SSeWIBOh3bX5VEkrPednRlIa6FBB8Sf6U8+Jy3WtxmCAM0DWToPnQ7oNm1ltKgRYChd8x1Yk9WJpizYObKJDuDmjfTqSf971asBUidsqbtJ31MA9SetFyZFZjIzDKsfCOs+5rniQAEOdipg/W7n+gqFxrHh0FssVG5gySZPKI2Pmpdn8MdJ5jMsQu5J21GmnauLPHPSyiAcszJnm7155uMNkys2VRMR56adqiY/i+kAmufK/UdePDO69BjPpEQDnuFiZPaJ6e1eXx3GSxMaa1KxGNLHelZJrpw/F91jn+aTqGL1+Z1380JQa2EjeqPCuEXcQ2W2sxudgPc16pJPXl5cryL4Hhz3Wyosnx0r0/BfoS7rncqNORSCdSYkx23ivXcC+jyYYLbWLjfFcY6RpsPAqjaYNbi1uDJYaxGhH51nlyM4pWC+j9u0kEZcikEoIM/aPX5VSwmJMWgFHKrMftNI0J7Vzbxtq7orEgki4VEsdYiNwdKMuFVQciEFt2bfKI37e1c3RriXHwFtt8V3JlRR0nUx/Wk7ts3UguyW35pnmYnTWdqeThLLfF24uQqJUE6hY3I/StY/C23tP+80cjKdND2A9zWfVhPh/BLeGDG2ZYtLXD1kbe39Kc4DgDdF2+zZgj5VDaAHwPbXWl71wItwy5yLETPM3eKo4YFFAywsCBOmY7kjrTqzttbIUBgsxqD89fepOOu+tcWCw1DMCQBG0a9Saesm7dLqSYDEDSIXv/AKVNvYoh2QIDczQAfsjZj48VRUz+0qbYyzmMjMTtr0A69JpbA8OZbioAiKoMBRqS2ssaLhcK1j92zg3H5lA2HT7pn7qP+2qt5w1zIhQc0asBqSoHnv0q0yD/ALG/98tZXP7RhPsYn8KyjYcFbAO12b9wLbDnMy7kjUT47mtXMaLqbs6IxUCYzkmZ9h08Vu9dN71GRAozMo8nbbrFSLXErSLcs+obl1QNgACx3+7asGmGxIKo7hbcmAOsDv0iaYs4cXHNy4uVQgFsGRE5jIn/AFma4tcDj0jiMp9Rc+Vd1Gv3R+dGxvEle0QhLXAwAZh8A7fJdq0gOLt6SqbSSZnmMATuTS1i0SltgJ5Zgf3jkmNewrrj2HDojs0i8wFtFMkhdyfFLtjiFA9NlM6t0IO4HsNKFVjEuFt6aliCXI0GkQPyFBTENZAuMQAZEk66Cfx0qRxbjlpLa27WrAyS2oXt7mK8nxTjDEsxMyZ1OmvYUbGpxvqrxPjj3HzFokRA7f16VCxnEyvKNh99S7/FmjfU9aTvYmdhFHwtp+fHjOjGM4iSaSdyd62qzvRrGEZ/hUn2Fd+P45Hn5fktBWyTr0705Z4a/KfTaG20Ovt3q19GeAes/wC85bSHWR8RH1a9wmHL3ly8wVDDHttlj6oH4963eWMTj8vXnPo39CszD1lgnmC7mPI6aV7nB4BMN6htqsOV366QY8CmMLgzaRmUH1HcKPAO4Hjqa641fzTnuBXZcqQNx3HtWLy10kxN45ctgqlhTiDc0Zl0VR1UnrA2ru5Za1bRLYKhyRyjRF/070g2I/ZrAVQHUbAGCWJ3+dV7NwKqFizMcpFrfeJnwKE6wPDUwyLbtj95cM5jqWY9aH9K7j5Ratt8F1Q5+s2kk6dvwmuOI4A3cVba3nDKdWBgdgKLdv5JtFdfhLkGSx1ie/mjGtK4y63qCM1yTAJMxrInrWrHDvTum9c5i5liRCKRsAPFd4Aph3ys0tuVBzMD2HmjX2e27u9vPbcjLbJJkbkmBpV0IWvYOzh7Vxixzls1w5swYgSDA6AH8amcL4xcv23cq5YsFGkf4YHQD9aHjLgDufiZEOVVU5dTEeeg8xVH1WNqyyo1oto0kasdZ07AVSK0W3iHTlzKbusidAP/AH60RcKlt2vMwLXCF5ROUgwPc71tMKqK7OM9y4ACdJbso9hJoC4aTyBkgAr0CDwereakzhWHVndyTqWAzbmN28DoBSXDk/aL3MT+6ORBspmOvYAVYsYxBaIO7NCk/FpoT896WXBorBMzaGVnt3MCjor+Qdx/mFZUP+1R9m5/l/0rKuj0PxPhz4ZFQJz5GJaSSxM7dqhpwr07NtltqrE5jJliY/2daqcRW81wm/fa4xOS2AAAqnU7bnTek+IY1bZtK10EEQwB3Unv9X/3rNUMYXDsyofU5+Yux1AH2fYSK3ecWLeUy5J0XvI+LufeueIcRs4dWClShI0UySD2FeW4vx9r1/1ixXSFE7Ci1ucbVjHY22Tba4sFF5FRobfr2FSuJ8fe5psq/VG3zrz2M4qFPxSakYjiTNIGgNc++Tpfjw/p/iHFwYiT79PFSr2IJ11oLsSZO9d2xOhmvRx/HHm5/ktcha7FvTaqXDOB3b7RbRiOpjQe9ep4V9C7XKb90E9UXQR79THauvUcctQuH/Rw3LQadWbKB577bV7Oxwq3hbBtczXLig8o8x8vFW8DctJa9KwoRQDuZI6yTXGDS4bZuKGDOCSp0yoNNSf961zvLXSccS+D2LiW/TWwNCYDNABJ0mav8LwLIpDMrPlygd/b51LxeGu3XzqzC1biY+sezd6qWLBZkZRkZeV80yAddj371luGrl6LgBQ6DTXrsdOnTWpKklrpuRmJyo2hCqTOVJ7jSaJdclbj6mTygGSSPqj3rdjAhAHuEEjVUGy+W+R0pkFob4NC6tlBysNzpGp08mmrHA7li298gm4/uYGyp4oOFusl7Pd5UJCKMsDLE6DfXvvXPHOMPbW0LObLcYDU9pnU7TWbpmGMDc9N/VYuJga9GG3tR7lg3r2ZnYi0Ayou0t3PWgHCG9bHqE+m0MQOpHw/Kfvo+AsC1cYq2bMM1wM2ug7DYCtS/wCqllwZS7cOUKp2P1nPefwikzxd1uMloZLjSjXGYk5W1gA6LAFF4ljotnPyXCwCwZyrsCB9r+tI8OwX7xfVcqzDMQTzGOp7aU++MmsLwsFjzMzHL1MEAwB40n8KL6gLhWYF3/hgDbpH6TR8ZjRh7WsIqxA3Yk6yZ6noKmpjjJDCXAkZCDAOoU/za6jpUjPGHYaAi4yqQFj4T8MyOoNDwNh1spcuPMCD9mdvnEUdMAcoW2wQZDoTqW31P30ph+Fu1hLd66BDyMxjN/Ko6+9RULF9CswrAyVExMfEZ/SuUuC4guA5nK6sNFJHT2FBxFhUYAKCFXLAMBRuQf60a5hHKkh1VIIVeiqBqfedqKin9unt+NZQ/wDhfDf3p/zGsowrXGbuHX0xBZ9l3kHf/Zrxv0gXM+Z+UXBoY2jYR0kV6HFYt7QU3B0GaV3noPNd/SLh63MMLaaNBL+GAGSPeizO25d8fIcXcNq4YOk0C/xEsdK74qhViG3pDpVOMo5crxUGwCoA11gxOoRTJPuentSLma0KpcL4VduEFLbOJiY0nsTtXacccLdT1tmvTfR36IteX1GfIoaAsGWG5I6ACvXYD6L2LaLduj1G2yRyqx0GvX/SrVnDm6hRXCASNBp7D370XlnhnDfU7A8KdHFmy3oqwhiPiYEE6T1/rROM8QtYdrNi3bLsRoN27T47k1exlq2pJJJuKoH+Gf8A1VNxGOUvbzSDbWDpBOustG8xpWNbYjN6YsgZfTcFyQNpG7HXfSKHxLiaWC/q3DcAPMDsR1ygaGuMELlqzNtQWBLMzEnc7eT+VNDgqXAjupaBsdQSesdaFHXCs922t1kNu1JIQwJAnKSB7gyaRxfHGvF7dslrjqRoNWgwWnsNpqvxviIVFtxE/u0XQFiRJMdulJ2LZtjNAW4VClgJAk6gR12mj1q1qwgt5bYRizHedBA/rTFq2lm4qBiXIzMSui6+d9NqW4JjlsMFP7x5IzEGQW7jaAPypzD4kKWD5me9K2zAkqNe/mrRhPiGM9YkBxMyW+tCwAuuwM6mt4XhLXHQ3bjOlskhPqiepjf9K4xNhLCAqguPdfI2moUatJ7V6Cy6gBbSqQFOfoJiY9opn7WJ+AZrjtatrnW0cxI21JIU+wpPiOIDXz6ck5ILqNB47ZtPwrV1L9qxcVboteqCSy6yQNFBHXoaD9GeEi2hUlz9ZcwjMx3ZusdhVJtWmLn0f9WL14wLSjLbB1Yqd28neK64bw636tzFsSzNqARsgiVUeaNxO4IBJYFWEZfO49zMe1Zg7N2efIiAEQJ0G++xNZ271GsmE8cc7l7qku7ZojRVAgDsIEVOxlgjLftoFcsQgJ0AOmY9J969FiLXqlTPxxp47nxp+NTf2UAsslrpfMAW0jpA8RW2MM8NwVrQXSzMkO0abnT5E1xj8Uj3RdZR8eW2m+XTfyfAoqWXVme6+jCAg0Gh3J6/60tbw4uE3lbUiEMfBrG3U6VWKUM2G/5lwraZSbncxJI7yf8ASmMRzgelmXDOOYdRIACz3rvhot3cQbbJnW0RP8xmdI313pnEcZbOWt2otlso5dMynt0A31orUhf+xR/dN/mrKN+3Xv74ff8A6VlHQK42Xt3CpBdBmEmRPQde1JYOzc9C1613Qt8caszaxHXKK22HYplRs4dgM45QBv7kmicQS0LtvnBe2MoE7MdJAHXzVi15v6S/R23i7yrYORlDeox2baNO9eF4nwW5YcpcUgg79DX1vB4BlcQACxbMR26GuMZh/XKqQDbBhiVk9pHWtS4L2+Ppbr13/wDn91xiETMVttOedu/37Va4h9C7HMyhkA+Be+/4+Ka4ThAjWwqrmtq0LOgJGpOmpmK3eX+MSdqtu9cNx1VR6cELn0BYTrt8Ou9M8QxVqxbtMmrOBm1+vsAB1rtXJRVlc8SY7mSNN40qKxZVMoHu5x6c6e7T2FYbei4ZibS3LjYoiFshshGuaT95jpSv7MtxFuAMGuHltkdACwPg7ffXFkrc50VTBhmOpdhppOyinMddhyRFw8uWG7Aed5rJ6DS7lzlIlYUrOiMQSWb5mlbuJBFshsoLBSdYMwAfbrXWKx4UarJY65R189z0nxSNizcOIzSBbygqD22ApxWnb2DRs4DFipOZx46LOsGtYC9de2/ILamPTJGo3JMdzXHD81tr2SR6iAEswOUydAI0rlMIPWZ0N8hSBLn4mYQYHRRvVGTVnBLahgVyu4nNuYmT/hH5mpmETEXLquAVW3cZlaNCpkBfExT2AwRuuUbmCAqFJkiOn61YKMklV5WgKJ7CNu9TZa3Z5FDlZWXCgd4MT1+dTeKcUIXIJRrjZhpqQTuR0EdK7xnEyLZYcpzZTOsew7k0Xh+GtW2S65e67SbjN0BPwqOgFLIeGwJFtCc3p29pMkknUx8z7VRwhbJKyGieb7I6knwJocNev3BGS2CIUGBESZJ+/Sh4vH/uzylhOUCDJERB7jSfagwvxdORIurmuMChY7aTM+dhXa8cZm9IoSCrCRtp1PaTWuI8KF58KGQi1a+IqQWcxEADQU5xC9azgWU9NVgMDuTrIPXtV/Va1we0xAtb3MpZE65ZiSeiVOxxRMTeSFBthQxWTGgJ16mtnibW7mZMtshzaLZZ00MzOw7VPweDy5rhzFs8ktM3D1YgfVnQU4NUsHhWa6zERayhgW2ge/WdhVDheBmy5zEh30J6T0Ud669YXUUXgUtqoBYcoJ7gHoKJbvWw3qhyFtygH3c0bD3q8OCWBZwtq44OUroxjXcmF7yetS8Rxy42TLyLd+EBZJESSewp7GY/kXPDKwEHcEnbX2JpE3xbUFC3w6NvCe3c/lTaGoH94n3Vlayp9q194rKNiI466UdCHRU2XMDPLuR0mi8Lwge/6jZSWURlGo0jX8TWfsK3C/qD4GIXcgdwp9tJ60a49vCpbBJLFSR1Mg/DPfas9r0TifGhZW4tnQgZrjEBsuwCj3NK4S69tVAVmdpPaSfwArMQhYkAAq45l0+IN0G58nxW8LbFzETdD5LfwtMJoCN+pk7VSEDhk33eTOV40IPwiDH/AJuviipltXMtvU/WPUHb5nXWjLgfRkW0VFPyJ7/ICdfND4lfg5oCnKQgA/E9yQKsic4iBdR7aksBqfGsz7mjI9zQvkWFIOm09PkB95rqzbZQvSbegAiPLf0oa4dTz+qwD85gddBt2rSMG0PScSVbQgLuRO/YaVnFb6KvqDIvMeVdOm+nbSTQ+IcZU62gwViFJiCdI6+ajY7CZmcKwyMBmMHlM8wB6k6bUIfD57uYrKlTma4dioGgU7TvT7YFbvpm5mzWzChdOnUjrTJHL6NycikaKBom4iN9NddaR4pj2Un0ozxFq3mjlj4mPX2pgOYhwAAAFtrJMgkgxvp5pBsa7X19MHI0rcPTaQRSJw164y3TCqUEjMcpjVhHy++rdhAEVuUKRIGssO+u0VLFKxiPTt5UEsRvGrT1LfV7VKJtsHGZsyf3epB99jMxPvRP7UuNbcm3OnLzcp2gEfKuMPw/NhmACC4R9QbGZEnrRZrWs4Tbz52uWcgmVH8w0mnbWBiWc6xuZ76ADpXGAw727Re68RLOs/CB3J2HtQ0xbSzXVJs/EvnpqO3WTR/Fn+jXcUkl2JCBYLHbMSNh17VGu49r8k5lyvGUHX7Ik+RvRuNXyHuHIoQ5RbB1IJ6+57VpcPsqrKovO7aZj1bzrV2LDLIba2/TGhGyn4RBOnkn86MqFbrOIyFRyt8RI0keZoXEYRULNroVVe42BNI468990STmutpB/hqN3J8a+9PovTvHYoJYabRZ20QLEKTuxPUyap8FwQt2gQWa6yqzySVCidfmegoFuy2VbXpRaB0cnUjryj62xpxLy5yitmyiCqyDGuje3amdFLxHDLt66ha4otLJ7lo8bRJyj2pa7imvBbeUqCSsDSFH1j3mjYviN9b6W7RyJl+FQCd40/Gm0RVQlS0yM2vNHWT0HigBvw7PhkXMVTU5jpqNoHaKBiIdIBZcnLPUzpvsKfx3EbQzW7aNAYBC3fuB3maiYrDu1z0iSUy5mB3knljtpR61cnhL+wMP9pf85/rWVS/4MT+6u/fWVfFnT+B+Bvf9TQ7vT2P5isrK2HNv47f/AEj+dV//AJUf4v8A+aysoLL38Uf9E/pUm/8Ax7f+I/8AaK3WVl0PcR/5nsP+6h8M+C5/0/1FZWUxmvPXf4Q/6q/9xpzif8E/+at1lX0wuYH4j/0j/wBteb4j/Ft/4VrdZV9GqifwrHv+pqhi/gT/AAH86ysrLX2lcR+E+w/OqnBP4Y/wrWqymKel+Mf/AA+K9l/Na39Ld0//ABx+a1lZWl9pX0i2/wDMKcxv8Nf+kPzNZWU3wJ/E/wCNhP8AEfyaqX0e+K17XfzFZWVcPBy9XcFvb92/I15bhP8A4liP8Y/Wt1lZ5etVnB//ABD5N/3GqmD+K77p+tbrKvoJ1n+Iv/UX9aYv/Hc+X/dWVlH0Ir1lZWV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51060"/>
            <a:ext cx="1899655" cy="18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15382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8" descr="data:image/jpeg;base64,/9j/4AAQSkZJRgABAQAAAQABAAD/2wCEAAkGBhQSERUUExQWFRUWGBwYGRgYGB4dHhgYGx0aHhgZGBsbHSYeGB0jGhggIC8hIycpLCwsGh8xNTAqNSYrLCkBCQoKDgwOGg8PGiwkHyQsLCwsLCwsLCwsLCwsLCwsLCwsLCwsLCwsLCksLCwsLCwsLCwsKSwsLCwsLCwsLCwtLP/AABEIALcA9gMBIgACEQEDEQH/xAAbAAACAwEBAQAAAAAAAAAAAAADBAABAgUGB//EADkQAAIBAwMDBAECBQMCBgMAAAECEQMSIQAEMSJBUQUTMmFxQoEGFCNSkWKhsTPRFXKCweHwJEOS/8QAGQEBAQEBAQEAAAAAAAAAAAAAAQACAwQF/8QAIREBAQEBAQEAAgEFAAAAAAAAAAERAjEhUWFBEiJxofD/2gAMAwEAAhEDEQA/APeb/fM7ybiCYAHCjtOoE1sLqnpEkQSIMkefo6+h58jy+suh/THPfx34763brcaxTpsCSWkHgRx/3zqTdNc60pDjHGRx+2tIuinQSmy2IpyASQSWyeJ8aZA0jVrtw49sCWuVgcA4nE50fc+o06ahnYANAHeSeIAydCErsApJMDz40vtK9MCxagYrAMvLSeJkznW23BY1FtdLRhyotMjlc5juDrk7nabd0SrUVHqRcpyhZknIDQR+40kT17a0yn9Zgy9RA4acEBII4+wdeZ3P8V+1ThhStIutHBa/PUhMG0gnwe2dL1f4mrbi6PkpAVVhSk46iQ1wMwcQI7a4XqO4uj3FUxcoVZXEyWHIBnHGud7+NTl0vWkLAMla4Ej26QqBwobADq0kGSST+2jUf4Seq4U0CloBPWRTUt8vJaY4HGM6W2ApO6v/AC7OgIC5RDlZF0QDxyfrvrr1PUGZHqK/9bLKDUwqEAFVOApA8/eiWVrxWz9JYb00BUqU6KQyKhkTHDRhQec67vpuwFKrUemPaLSCtQyap/S0ySqgk4HOvP7b1L+VqXbr3KtcC5FXgSuS2YDD44899Dr/AMSVdwfcSmlABo92q10HAKr2BgHpzOmdSfMZsrsbr+J2TclalQLQyhAUFrwMkR1BR5Os7T1Rut6FX3aaf/qZizMCOci5DPHbXkvW/VEMlFBKtIaz54OeTbnz50lt/UiqtlxOXCAD/wDs8kSeBrN7ytf0vpex9c27KtEPazGwLdcbjmAcz/wNP0glFVpSeDkiAY5uIFoJn99fP/4X3W4q1EdVpilSaLnQTBwQGUTJ+s69b6fvfedzuFIRR8GAIXMZHLTyMca1z3rN5x1/S/gVIUWsVhWmB25yMdjozUmLiQtgzkSbu0dhpgKBxAJ/3/76Xo7py7BqRVRw5Ihv2510/wAMmbdXGudU3VJlaotUJkBnH+kxBnHMj99dNdAZjVhdaC61GhMW6u3Wo1cadAVmsFNHjVFdOhez3zUyRyvj71NDZNTWbxzftanVhCnTYQCbuZJwR4AAGdGA1FcSRmR9efvvrca0A6lKQRJH2ORq0RpyRbAjGZ7yeNXTrAkj+05x++D30QtgkCccDQVqNbjVU+JiMcHt9HWKVYlnBAAWP1Akz3I/ToTn+pUlRhUeneB+osJSYBj/AExk57a5lT+JqS1FpU6JaGtXBWG/VFy4AGZnPGvR1sgALcGwTIwPP3+2kNvt/YUhgvsoBZGWHNxYn77/AJ06XG2nrFb3SapEQxVUKhAgkBmcmGmOO2vN+svuaoq3S8C8NepVVPdLeZA4yOdek9ep7ZlYuk1LbVpkkrGbTC4E+Rrx3q38NvRpq9SohVYtS7JB4ER0xOSTrn1+muc9I1d4gpqyIfcploY8Et3ABlmAOJxnStRBTIK/1UU5gYE8TH2eD40KubWmBKmCQZzGCR3HPGMZ03SprULGTDzAu5YQZIJAY589/qNcLddPDlCpTWgTDK7NcXKmQMAleAAZ78aDtarEpTMVBT6sKcDkLUgYGRjOh1UCkrTteMPETJAkjOQAInjWOtVxeihiSckE9u3UR98fWtanV/iDfmBTgh0fkkXg+CQOoGJBOe2uTWV6bAEWG4sWYZN0DqB5jJEZzrFMdJLtYWNoNxuiPlAywjGP7tY3PqpdkudiUACluecT2GNZ6637VILVLCmtVmn3CYBEz/5vM9gdB2tpLNUMrblJhjj9JOMazs6litPMwsf3d578caFWofFSf6gknIMSZWYwDbggzo0vQ/wx69/LCAoYAEWSBn+6bTHjnXc/h/10p/MMSLj1zAYYnHK3nMY8a8LRYkhQeqO54gmQfrgD8a7e69MqIFsqAqhMhQBk5KsASSDJgjtzGt89Ws2R7v0b+JRXLLUosHQDKqeGn90wPJ11fSt1Sdm9pncEAdyi24hTwDnPk68p/DLvmCzMlpRVkAAmHVkkBoBmbjEjXq9j6otVbCGoMZFvBBk4XETwf312l+Odjptt1iLRB7QM6um0zgjMZ7/Y+tSrVCqWYwAJJ+tWyk2lWgc8cjxnjWmWFdr4sNsTdI58Rzo0aFu3gAX2FiAp5yeBHfRKKEABiC0ZIEAnuQO2hNW6lutRrNIGBdE94mP2nVqVGqOtnUjSA41NbjU1Jx9xs3qXKWKoQIKGGmc57DTiJAjx50Pb1pZxcTaRi2IxxP6tZ3O/CEiyoxAk2qT+BPE6SW3CCk5qEsQwAsCzMd45MA9tb2fqitEIVQ4DEqB4AieZxGqqPSRryoFQiYJFwGAYk4HExri+mbvbvVr1TTtFI9wT+XC8BpHbV8T0T+pKqO7BgqdyIu/E/eM6yu4U1GRUU4l8gHIxI5aRidJN6rQZ/Z97NTIAMtzleCAsCIP3oe92SjdU66hjCtJUkgHAHBg/g476J+kB6p6k6U2uVqCrAAAEETHS4wpP+2vOU/WA9ye4yDgU1W4VMzm4kqxzLEwwzrsfxPUnaP7rqz3W05ABuxNoBOTkwc68VvfUAjIoVURAqhC2W8tcnIOZkzrHVyt8zXc9N9e29GnVpmm6e6ZRQCbZXGQQYH0deYFb3C0jLdxycjqaTmQNa3VYsrBj0KwtJiTIMANy0AjHjXPNUBTIwT2xx3E9v8H77a49dNyL9TpAOwUj+m0AQBKnufPUP/s6unVIhlgjPSVBURmCD3+40uwvlYEtiOI7kZHMCfrUp0CQQSfi0j42z8S5jAnMZkD71ztbapvOWMQnxm3EiCPOO0RqIxKhUz/dzm6JU88Ec/fGs/y5Z1gcBRIAiYFoM9vsnjRtq/t3h0JZg4YKRDKACRPCkeQP+dCxVXdcKJhSLMQwjyBiDz3jUpVlRWZCLwsAQCDMhpJMcZkCZgedAaiIHJcEyMASIyDzg+QB9mdEsUuKjiynf1KpFwQZ6QYkjiePOoNU96FYyLgBbEmODIUnOJj67a0aiWWp0mpbyxiQeknIDAZ6jOk2/wChJaf6jWifjIHUT9woiM50b2FSJOSP6gP2e2J8N+2omgqBmEECSUnBORgk9IBPc8CfGuhstr74tqFKdgDMzHimMmPrPYE8a4u5ZnJZ5JiTz0k8E+MSZGm9pWNy9OM/nJOWJODJ/wAaZcT1H8PVaIqe1UPvUafXes2hjwAMM3UcAiQY17Pf+qU6ThhQqXKpAaAoAPIBYwTI/OvmdOpTCgwFZGZWgQ7CJWF+IK/3DTXqH8RVWUJVdisyPc4wvTgQQRkzMmQdd53jFj126rbg1qQo16rUlce8YFwBgwSViLfA76eqer7inuAXpMaQITE9V368G3B89p1xPSvXKj0VVEk2L7taA+I6Q5nqyMjkLp3+Hf4o3FesaQCNTDAsxFkU+CEpkSRPBJzI1rZ7+WLHuqbggEEEESCDIP2NZpVlYXKQRnI+sH/jViLemIjEcaV9L3DuGWooDKfkvxYHgrz25+9aZNEmRABGZM/4x31vQtns1pJasxJOeSSSTo5GgMnVEa1qRpTGprWpp1POL6ysrRqK95GR8rRwGcrxP1q91tKihbBimTBuZmtIzCYuacAMddM7YAswwxHJz+P2+teP9U/izc7er7bCmZghsgQOcff+AdN6kXvj0PpmwZ6S/wA0EqOMglcx2LDgHyONZo1bqlValOmtG4KDIl2IGGHnPB1531P1VyiPSZlR2LW3BWUEcm5gWJyQvB7a52z9WajJVjVqL0n3SUtByAKfD8ReTIJ1bhx39/6hRpbhVAVUDNebRF7ZEN2byNcHZetL7lejXc+2WItQghZMh+xGMznXnPU/WGY1A2PcYtZMhTMHExPeca42629OQGMNzIEAH8ySR/zrh13XScvTfxRvZUIqQk3I5PU5PLGMMCI/Ec64FWuSxZsMkKcj8E554/30xW3NSqqs7AhVCyc/HNuO4x/kaA1EMT1YAmAuZwMz4Jy3/fXO3frUiVG8R2kgY/A/+8z40CsSHYElScsOS0eD9nODpj1KteRCiFW0WCQpmZJ/WYGfzrFenK3MSpLAkEgk4xbA7kR4AjWa0ytZWAkw2c8H5CTUYiYImCZ4GiU6f9MIpN9ZlBUBSBDdCnMky3/Gh16qwCIPPSRgSZ+XJzEk+NZ220a01AoKL1SCBcF5AMgGDBHfjQl19tl5uYh8GBCEN1yODMYAwJ0Ky0KSuFJ+mYtjmZjHAwNO0iQAxeFSFtMH5mTZjLTPymO50juKjyGklwYTJuBHAA7Az2xj60J0Ke/Zg8hUilA6YAAdfcUdy15Uk5+OsU66EotRmhFYSAMyxMAEgTP7YH3oVYVKLOtRXDstrhpm0wSD3HMyD+41PfjAIRSVutmyEkjnMk8f/OpB7aEW7EHpLWlipKmQBwZB45xPbUqI9qkLcQGX5EjmYVTMRTIwP+dbTdNTF9JrrZBtwAW6Scg9TqPkM47aE1JbWYMQLyo5Hm6ABAwVydSHvCyRBhlhslcgBwy5uwYAOIB7xoNGoLypItyAQJEHiODEH9tV/MAs1zkQAFFNfmcARnp+AJPcnTJpqzKA3QYMxJAbEAcwpNuP8akI+5LKWtLFbBcIQQqkqp/VdAjjtzJ1b7hWZ2M02UC1fB/fJ4zoBpAPjNrT3YROAT8mHbtkEaLTrIcnLkBlNvTTNxkNOTgTjjjOlO0fV8A03AURwzDrYD4gfKI7/eeNeg9H9CSqR1JWKH+qDKXK2ViQM95PiBOvC1age4iO4aD1EE5JkTz3A7xr0O19RAp2shLMAQ5gn3FW1AipwIYSH/51256+sWPoGw3VJ+ikvuLSboQC0oQbR8YWyM5JOddL0/2kUvfABtMsbUOJRZgQDxrwHovrb0mFGm3RVveXhSAB1S4ODIPGB2nOvWbffv1tVouyoiRNRXvcQR/TA6TOQ3B+tdZdc7Men1WuW1RVp3hvY9w3sGgMWI4FxgHjzrpUHLKpIKkjg8j8xjQylQGDET2nz96pJtExPeOJ7xokaqNKZjV6uNTUnkPVN1V/mKasy06YLFmnDLGLjcCjHMYIkaLX/hJDTWHyikKWAIzkFvIHidIeo7fbqtWpWao7LKQ5ALTwqgDIHIOlvSv4xNMKrgvSK4J+ageSMOIz5GtW4fv8AestXrsaVMU0VaYmogBAIjqmLlAAgAHg6856/wCuCsZVEYmQHUESIALFZycd9N+s+sUvcPsUrVaFINwUAkZIBzPEDHka87unhuIA6e/TkyTGO/YcAa499b43zF7ukqLeYJdiAMwQByG55M6TpbRrgGJlpYeSYkA/R1p2ZQWxAIH5uHj8aouSDPXEFYOAOJXvg/trjro21UciI7LyARz8j+ogZ/8AjWMqDaCLgLsz+vI7QZUGD9cax/LSfmEgfV3InEz+r8k8aveICWMMQXaWhuLojwWxmPxoItCoPecEMAAWRTK3W+SJCmJ5kaUdCIgAkDPcBfueTmdFrVeAq2EkKQTOcQIOeQPo41oUY/UGUkp9r5JiO85k/jQhV2eJA6qTpMMMlsdX3JHeBI+9J7jdMSGZrhBWngCApiTHHP76ZoqAt10W5tU5JmRImAYJ5wBHc6jhggIi20rlcloNwLEi6DBxIBONRC21VBUBYFxafkGIDERfaB1CMAGOM40xsKqJVp1SEKowLL3j6kSZJyc/tq6VDkjqP6mn7HxKiWJUZBGIOtmoWButVQQYIkvPxCsckj5T8V79hqDfqu5eq71qouvMjsM4ieAIwOeNJNv3m4yrAxxH6YJEQowOT50W0TCqCFqCJYwAemf9I8tjkRpvbbD3fcWmzEKpY9XU6ESwBGAYEAEn5CRqRB+lfmA+LVAEBSB1TxeByOc86lTbfVgEgS3VbdwVjEkmPzzoqoXJJUSLVFMLJho+InH74+51K99JirKQwqWvTJEhlPOZI+oJA1Fb7w0aQT+mWpVCxDBZUni08kA5Kgxg6zR25SbpV5k4/wCkZDiop7yrcTic6WrUvkoW9gJYg3AHEMWHTafMxk+MvD0ksAVtvtBYr8AP7WP9w7kY48ZkHTqf02PxuaW7KcAICR4LSR9eRq6iGmtQWoGQ2yDMxFxHkQee4OONLbigRSlQxBWFx0qjsc/Tkjt5IOuoVU0EQNDl2Z1tyFRJlukxJYx+PxqBbabYS7rlaZF0dUg8z/dBxx/xOmtmjVHamrBoAYEji2S3GCoJ7541z0rqAtrLzBNsgXBgTBEEx41KFAm0wwaSBGCwMEQSRJgn640yrHpfTN1IYkK+VLgJOAoL8EFBwLeOedPel+ruQNxRNSmpZSYcAFZgIEgqBzBJ8zjXBpbPopgEuSRKISoWB1LkZeDkjv8AjRy9gSm5T2lIJTyPDAQrlZ4Pca7bcYzX1KlszWVRUqF+pWAKKxSyCymomJbBnGiVvUaorBVpuWYEgMyhUHEsBlhImckXDGvF+g+vOlZFUM2bKhBIVEaYhFm5oJaDJwfwO1U9dC1KRV72pB1Y1cFroK/AEgHEYx310l2OePZUawdQykEHuP8Af/fVfzAuszMTwY/zwNE7aDtVqAH3Ch6jbaCIXsDJy34xqAxGq0Da2FnKzMw0zyBwJx37edTSHz2vWXLMxbJBckVLkYkGmMC0qwnqECDnXG9T3aWrYSQFUWvxcsiQYtAKxkaB677tN2T4++qkrb8M/EESIgR+868/R3L/APT5kwM8nImDxxzrHXf3HSci1twLS65a7K8gD+6Sc57Toe3r9fxUSvchYJGTGbon/btpepStXBBkFgPBnk4ifA1ql1r+k4iJjiLckdIkxrhXRvc7jLwWN2Lu8ZiQO+dL0yCWSSSDChFMGY/55B7H86abagAsxJIW4lBwwIwY84PnS9ekZuVgQ0kMtw4+SjB6vM8T9aC3tEBYAsSFGTIuBbkAnnAP4J7asVQyr02UwGUljAZhAUiPkQckaypue0GFZQYjJ7kAkSDOeogTH1oW4qdKhgekDpPIOMRMySuTgmdCGZVDTbUDBAGmCS0DMk4WZOM4EaKtFocgxHWsKTfIkAr47j7zGqHSzFlEkr8XMgEAhCQIEgkcYI+tXT2gUuVLuyIDI6VJIMGCJIzg95HEakW21EMCSomYmBdIURbx0knkeNPbbcKKb0yGvkIi2grTDZdwWM3GLRxET40sHR7mglgLgoGB5+MAEMP9/PO/5ZiAAcnIY2iMshBkgWzme0akyGxLXwhLEoRcKkcmD0rIExPETqbaqt/QS6BVFzYIJPVYPzjvgfvq6lNcq5LHLsSfk/YgDkYyxMZPiNETYWmnIvJPUiyGwfiSQAAYwdBYrFSjSQrsbsMQTBwsKQoHefr61X/ije2lqKlrXsyzJNoQDgD4j4gZ8zy5t9qTBQBLYILG5KYUnqacliZFsf8AOqb1IIrgqtzIyuCZFQsQZk+J6bYymkCbzZe0yn3FKvTR/wCk11lxaCYiXBMxOAefKtwqVKzVLroLzGWqEQSWPwAXmcDMTAOl6NcCEpgsQZIYHFuLoEiO5/7Y00KZkVKhQ+47K8d4iSQMxkdpxOgpsgRTdC1O1ack5DEiZRGiByLuZEeY0CnUa+GsVWAIyAqCMBrckx+nnI861V2Q90wsGHuDMECQIGXFogiSZNx7AnT25pK1Coq2qFdKnTc3REsVBAJwRzkgfvqBDYURTqqz0wPbckocMxJlVWQQuADwe4Jzppd4XZgWawGxWPTjqa0gGDEDjnJJ0tRQIFJULlXDQSQhENCAgERLSc4HGdXVZnLuFEIAQygSlO6LoB6f+5A0oKptsY9oZI6Z4AAFzHpmBMjkz501sqcIBJBhmBmTOBdxFoQfEx8p7aCzYUfEEiZYcZt5AHylgO8xppSWW7GZIAKgoRBhifKiIIknUhKNZ0cPTnDAk3N1MRJkkyMSLoI5OdGeqSsu4LS1ggH9IFwNvV1fvntrmAGMEOIJMxgx5weBifvTFKrTYA1AMLKRIWZGXmb5yIxxBxjWpRjr+lbx1dGF7OkGBKwJGKlvUy4GccZxg/TErNWqUGtRWsNT5dUkRGBBUyJnOca+eemb1AlZ7YC2KQrKuQZkjloIgriV7yNdXZbhkDVtqGqVJCwrXqBwWqgZALGfMDXfnxzr2fp3rlV/dR6MVaZAhTKm6bSW7DGTHH+NdUVxBDYIALeBP+rj99ed/h7ZvV9ytVqq1W/HtMQlq/EMog8zN2ddTa7WpWpld0gBDEiGlXGYMADGfi05A1ph0aNAILRMDySf9znU1jYFrBddcJBLAAtH6oXAn61epPge6Cy7MWFVnMAAkRyeckHgDt30iyEAt2/SQRBkcCD/AJ8alRGulYwJJI/Gf3J47Rre6YYJy3BkdslSCBj7A557a89dgF9MqCma6kWqQxzBAJg4+vA1nbVYIJgiCLYJx4t8Hie0aNK9KiofbYguCMHElcGCP/c6zud2pZ7EKjhCJ5jt4B7D99ZLAEqLRAMgcjMiM92xGdb3Lkksh6VAEAwFMdQB8ic9850CqS6AEwQfhmefmDBwY+v30WojvcxySLHJtEvEr/kcQPydBMHdBwFUuvK3SMkxACjA5Mt5/AOsb7cXMCEGEXEjmB8e7NAkz/bGlfYhJ5X4+SsYU8ZMjGcwfzogeVzgzI7xwD2B5Wc8g9ozJsUi/tqhLdgDEmZF1wzE4Hjtom6pgSWVGKtBYXEq2SIfvBxP76lAClUDBipQEqVcKepSG+ogz3njGiIAFUoEb9IDiQYxmDiIGM/k5mQe1psCFUQWS4CYuBk4aMiYP3GtV9mi1FWmSREXOrKS/wAmxm4A4BOCNbqVwQpIdBTBCywKzj3ApOB8h2gBcZOMOwACwWUglmY4E3FRauFA8f8AMak0acMCFBVhKqcHhuMc/nOZjQ663ZBMqVGDhQc2jyAY8AXRrLJgElshM4Mr/cF4kAGB9HVPUlCajQFIZkMAsT0qV6ZInM8AaCq50hnWVbrVZkTMgjOPMH8d9N7BVrElpDtbayqBN6kNdJJUAcCMZOtOA9OSSlrArkXluMkdVt2QRwDJ8aB6WgpOb4gBi5tkSoYSUzwSc6kBtNj0liUJ6YZsmZIgHtk5EdhphtuzU0MgkNaiqMeAxkCZCyCCT3mNNU6yPTuYmmVLFbsxUVSaaNIEhm7iPOk6FYNSJAdWVwyNcWZSIuBmDbbMYOe+os0tqrhzcRChhfmXEAqT3EkseeRrW9SbSGFQMsghbWDzm4TAMkknIOPGse4Wce4aiFcDAYEKCx6Mfk5/znRaiD2/6Ichgn/VIucvlfbpnAEmLsgjxzqBqiQD7hVIpAU3IeRkYaI6+TAUiSD9aX9JQhwLoViwIAI/prADGYRjPCnxHjQlpErBWTBBAEHEKYuzEiD/AGxwRou1eKbBWNt+FiZcgKLiMwJwfIEDMak36fRVLhJKugKBQpa/JU3EdKgBgcg8Ac62tVg/vKhKK3tMVHzsyCzCTexOT9qNK7erUQmwHqwVgFmAuU2xkAm4gxIif0zp/Z7xnd1/p06RaTTuhQQMAQJgBAIGdIK7aqEqggdyWUEWkH5BBHGYCmTqnItgMt5aYK4VTwC3xQhsx2/bRjV/RVRXh1FowxIm7+pBgADE54kTxgbMs7IULCpFhUnDdJMiesw0ZxyRpRtmK0acNayyytB6gSSxPYx2Pk8Y11vSvXXobcLRQ0rgXqVDEVWXptjkc88nXLp0raNVKhUtTcUgbjFOSQyrBtPTJz+31htq7MqsCFe0ryLLh0HMwXA57z+2ty59YzXq/TfWjtKxp0ad71LHNtSVMx/SQEG0Hi7nz9e+9R39SlT9224KstTXJnHDeBntrwPp/prU4qhlVyy0wiE3M2ABTyAD0kkmQTPjXs6K1KlRk3NP+mCCpvxicnAme4PfzrvPzXOmPTt7VrC9YVCARcueoAgAhoaMyTHaNTRW2424/oUAbj1AMF44+X/tqaM0PhNXpTDmGVRFsF1kFiDHTBJHkxpffbZaZZS2ZYBkBPUPs48ZnGqZ7shgsEm0E4JmQDP9vj+3jOrpbsR7ZIskTUyZ6cD/AE8z/jXnd2HrCwEAAKCRJPMw3fwYgT20sK8gBmLQLSQMhBwW/fx9fnVqkwGM2gi4YNoMQOOB586a27L7qyoCqDJI5gqWu7nAn/MaCpUFpaI6Qpgz5zBAEFQekeCe2iDbMq2hgKZAN3AlsrKn5AMpA+5PnV+8xLCXAbrYsM2D4sSPAwPzOmNrtl9sB1aoqk0zj4IxMMtxyxYwDm2Z1Bzaa3sWJ6gcu/xDcDjAAgwRgfjTXpqN7oZCGFMNJELcAQWKSv8AUOZjmBAGs7hhDCpYlRSQbcm0RjpwWGeY41ncQhJp3ggqxc4K3Ag2DmGkAntnxqLKJTFNgpbDFbgQAUGVkHgZHcHBzo+0oAsQ7vbYGMJBDHkLNwABBkkZjidYoAlGC3D/AKd5Vg4mHBcyBBg8QdD9PBY2hQze1AuMBCrEl/DMF47i7QVNRJp/JYAuUZm4mCEWCFPfgYH+Xd9VVbkYlnAXCAIPcPJYx/bg47nOgbpGDvTguttyn6ibxgBon/btE6Pu53Dm2kxYYCrElVHgAXAcwNSW+8vaUpsgapJGWYFVHwPGSTOIA47yHY072YtZbSF3twb2abbLlzBDEnngeRrNPbgmpUqAupCsZOWuIC4yFOcSe0auhQowt4KgZuJkMAWgFjyCBIt7rI0Jtlaq8LSNzO1ihW4UdaZJ+MAnPE/Wk7lKORdMEqZEhP1CftpiORMjXWauyO1SiPaukgCbjcP+lJGZKlz+TrlnbAUlMsIdRUZ8CWgiwHLdVxnxk40p0PUmK06VEC+oEiqakt1gkgos4CfEfYbBxpWxgYWL/lINx6eQucsSZxxGRorta5b4hy1xABZSWB+U8YmMRmD5Xp9FwhSboJWJVYBAXqtAgQWJP40IbcMAykIF6VqLcS94PUJYYMgGQYiCNOo1SuHdqgb3CotyFhRjp4gXABR40qKCQ0teVRkcGR7cnpcEwczwBmDMcam3pN/TUOaatNpDQvuUotN54OLifsADjUk3m3q1HvU39VqnCm49MP3UHjP+dYptcyI4qU1ALMAsSDaJB7ScDkwDB016XtazOtABWY1jSVroRHiS1Q8ubbokAZP41PUNo9J6oOLHqSEYDKmFJggjIZgkDBJ1JX/iFP3Ar0GQoDcFYwWzDIvMWHm4knONKVXWzpIEHAJiMsJIB5AME5nPGn9mtRqdgNsU4YxcahK9KrPwYkkE/ZPgaTTb02qkLSupBjaqtLCR1AtEkiDIEcc99IFLL7dPptJYm7qyqlYCt3yLuIGfGtGuyLcVuYHEHIKkcEDpYEmW5Nx/Gs7reu9IgvIUyqBoIQkHOMGe36TPkan8mxptWIsp3KgK4VjBMgnLRmQPHVnSml3RW2nH6mHQ09VSSVBMibWtJ+tDrB1VTeZBi6/+2ICd4XKz5GNF3KpaOksblniCYX425tkQO8EZ76s7WXJUWov6TiATHR9T+/51qB6H+E901G2p7IqI3XLgm1QxIKMTN1zN2JyOe3u6b19wlZ2UUqLqPbWsOI+TOoOAfz415r0hHG3PuILZVbKiqAxOYRSMNJz3MzgY10/RGq1RUobquU6goCsuSYNgcD5LEQNd58cr69N6T6SKVO33GqKcgMQQuOExNvcSTqa5G63Jp2v/ADG3BZQsN3CyLrz1Me0RE3fWprUl/LL4qlAXqI9zjpH6hzP5jt21ttwqgAoyhWL8rPa0ZxGCPu7PGWCyBAeqFdmCFgAbuAoiSbiZHjxpTd8kLYZUMRJ6SAZUN25yPxryu4z0OXiAQTBWSsm5QDgT94wJg6r1Lcu6QxtzfAwVJwCeObRkn/nWKVcFisAlUIgLE4EktJHEZxmBqCj0Cp7n9RJDCMWjhgxkEAkAiDwdCKiiLC5aQwEWoWMzBVuxjGfvzpvdVCtow+SxsU3osZJdl4DCeJ1oNJFgl2YrErAaAelf0ZF3Ear1EgVjewY3FWNPPUAA1vIOQfqQY51FsurHAjksYgDp6hGCQxCjyM86BS26uWZpsQSSvUFMgKjRHJxjiZjxKCI5LsxtVpYsDczcE5xMgf4GpR2Es8zTYuuAhtEnhiOlSBHImSo0E7V26CmTdT97IC8gghCGOeAWxd/aAeNcepXhbWBBDi5QSD/5RM4gQD2nXRr2p/TpKTJvJaAzKMlXIESLTiOR40sw96uVUgh4xiQOJ6cHmO8ST41AxtKn9SbhCmSwLW2EiFEqVsnmYlp1QoH3AEJcqRFkdLMf1Hi4mTIM8DEaHs9rUYvTXMEBllVJUTanVHmbeeO+j0KKK6GpQZ1hjbdmomChecL3BI/7TFtErOVVAYIZnYZEEdZcAEE24LEGORre6K5CMPbkG1gbjMQVtBVQM8jjH3oQokIaiBULAWgNJa5pCwcyFMHyEBwdErUfZU+7TFSo6gsnuEESWwYyWKkHsAIGZ1Bnf+pVagNJH9xAYCyGkXTg2hierBEcHnWBRL1XZ1JVRDDBIeDMduTJWADcw1quVp2lkZGm26SCVYAgp+okNETjGfou4r+5UaoxtqXXSqBpgcMBN2M4Hf6OokdxUhFpsstIgwCIGJIBxyATxgmdNbTdIqM0i5WgAopVyvdgcqCogGAOr61W39P9xcwEAuJYQHNsWrI8nC98+dTbg2OUQG0gi75CIUMFHxkwSDgnpk6lRBSd9xa016jFy5SfkoJNx+LKCcgTII7RoVbcWMHPJFwuAYAgi0VJyAIANuCBnvpsbuqECJVCGmGYMHN1RakKyqn6SQs8SZWY0qHsUM5Y3sroXW4EK2GDSASeoEQIgjvJEf3oPt03ZQGqVCylZpi/24PJtIBiSMGIBjJHvPUiwpJBWmvnJZiwvdu5vJBz2ieNR/UWqlWdDUvlEb4hZgwFjAB+85ngHSewudiCLgoIAEkBhJElSOklJmZMLzI1IY7gJWhCFKETcTZIklm5N0yI+hk9639Sk1VhRNyKB1AEmqeWaGyDOOOAMTOpufT0tBLX4gkdV7FVLM2AbZa0WyZBPEaqpu2WqiYU01sGCBaGkM5gHMgiZ4zB5UNvdo1PpeHvp3k02ViFAYqzeOnJUxMeeKaiEVQ8BhBW6eoMt6mCYBBNpgyeIzoNam9S4ylOoWN6kWWiQVMREQTPkckzpyvQudC1RYqLGCCKRCiFYsFEybsZ7aWaytNimWELLyD0qTllyv4wCR2867Gz9JUgGoWzBVU6irDIDL+iIAvJPMd9cfY7W8L7jWIZDeE4BMSZmewH7zrqUvWGYLMz8VILLbEBV8CRz2gdjnXTnJ6zXRX16u6hizVKiS6EC62mVAMR3DQCWyJ05W9dqUqdMVkRns9ygwSZcRdUYgwQQ0fmdKbKnVpTUpj3GVDUYpLEESlhaYKsZOM8+NOqu6qJRqVirsiVKirTKTaUImV+OTbA4xmca7T+GTGz9Wq1KaVDRp1meWFyE2LIlViMBvOppj0f+nRKqaNQio00yzpYWhjYWyyy0/8AqGq0f077/wB/tl8rpqLQVAZriGJiRSiOoHjtmOdC3m1S7pJJJwIEtABgtwTLHIxiNO0FCqy5loEgZtxABbKiTJA/PGqq1ADg3rdaA46wnEEgQPiIAGc99ed1LpuWdWhYJYKI7PksWIBDAle2l63SSSBfwTJAOBiSeMRgDJOm2NgaLgwLdBxkSCWjjA+scGdb2npTsqkKwo1FUMcAsFJKkXEzEftjnQStKuRTChRa0Xf3MJ6bu0gHEkg66G29DaqgqJa6s7QACGiRPSpjvhf21NvSR2qCGYoSEFQjIgZFptmBxnJB7aBR9TdCxhqdSSOgmemLQBMBzgg/RH4CXWmWIqOzVLWthgzWkMehhwjGJgFsHzou6ABb2rqaVMhWaWJzP1B+Qk/p+o1P5liwS4hWb3HNYqQWPDuQpPIJIIPnOj7TcGiAbUMkAs9xhhOJwVwO4OQeNKCuSnSQo9BySxqAjrkRCtP6TPERI79itcFeQ0FWLHjqBEdNotIKx9xolWo1WstVLYQFuByAWu/IiQcDHfVbti605E1Hkk4npBCsYFqAWnAB55k4kylBFDEu3ujrDWmYGIN2bmEEd9b21N1JsZQRgEW/Ektzw4IUQRwZ0otdRSBgg3SADypm60D/AFCLp8jxrs+rbamtNhTYLeJyIPthhagxhST2+8aE5vqVxLl/kACGKZMAm5bTAObZOOT20FwWt9wn4gi5mBAmUIgdWSeSfGI0dNwpRgOpJC2VGkkkwTTj4xd2OY0R6ZJC00KlCZBUQqzaChnJNuTxM/tICujF/kf6XLe4SCRDdPiAwiJAj6OjLRNNAhE3XkE5jupm2FwSSYk9uNK7XbJWMNffYpBUXCQZ6rRwE8nJ+pGtVaeSwY9LiAQAzcksVnqa3kj9tRZqbhmVJLBh0DHDXCBTM/5Y4ONFol6bhHUgzDCFiSIQMfMkMT25ic6Em4sYuwPSWEkiZZCFMniDB/E6ZpU/iQZCK7Ekt1BmIzxHSpEKJa77GhA0/RJBpg1GqVCAhAWJUi/3CCSFiQByT9aYrn2iaZgqg6QoLQlzXWST+toMDFneDrdf3KQFQOqF6aMpkyTJwzSYIGYOfrtoXp+4KlWqGT+lXX5KCSlQXT0ROYAwfs6QUu+SlZICxJBCsAbcDBJB8gKfxpne7NjU9pk6uRLIOkNxiFf7IMA45B1n+dLIYnqVYCSBcSSG/MYAGBA4JGh1E6QhuaGhlAGEmWSfJbq+51EYMLGaCtUVJBVmhCrDjkEkZwe+tIrNik5qQSklWAq9QJmYnIE5wBzJ1W4pwsBSwLSqFYNMsGCAeT0juRxzMANTdtTdYKtYY6SSBjqiYkyZJ/bUje3yTUpVGRgASC69IJX3JYgTJXCjiQOV1vZMtWpJYrSWSge0iWJKyPyD5n9sg2AQ1VPt3BmJNOTFNE9xnUDAMLBUngjvJ0Wjs4IPUpe0w5PyZCLyeAt5ODGW8DSyP6kGKqlOmFTvDXZPSstOCQPMnnuNC3YArolN1ZiFJtlYaDKgNxHGe/7aGu7ZShp4NFck4vKiS5PEhfyYX8aP6rKVjCqFQBPdm4FgJYyeWyCQeI1qB2fRfW2ZrFaDB9uf1AKOl+ASxEZxJ16etvPbdKdPbj+YqIqNTYQhpjlpBPtgEnieRMnXlv4bMU6gD03LiGNrEjqMmmR0yqqI/bwdejT0TcbkK9IItMU7VYSGdQ2B7hJmYkzHcRrrPGL6UPq1f3mtrhAogCFa0YkB2HUbgZn+0ftNdP0j+Gd3TS1WBgm4tIzJiy0gWQRERmdTWv7f5Yr5Tu67tWJNQO6wQREFQJ578Lx3B1ujXBVXulyXksTbaTEjHYmfJg8YOgWgkqACIiThhIHYYBmG74nTVFCFyxF/CQbexkngdU8f2x31wdgqW8AaJwASYkF1PMnJyDMacpb8RcyO0VG6CDhTwLuxABzH5E65zojBYJLweJPF2ADkTPBmM5xo9Wglyi0sVaalzE9JAVsNHULjABzzoIlKpLwtMFolVmcszY6gS5iLTH340OsSFSkF6i8livVefHkz9ccDM6zt6pLTDCy2CF7tgE8z9wM/UaXrO1Q3H3CxYEPy0D4ECMmMCYgaEfo+pGjTCqUIJIZCJUt0gFwR0gzz8uTxGgmkqsC7LVW5pVWYScEBvwTjvEicap9m1MlirsnANwDW4w4Xv+3A1QX+l/1BeXBRQDFs9UEfEyeMcHPbUTVYkoxKGYVZVgKfSXBY4kgFoAByVM66FWjSp1WBqM1JVKCqFNjva7WrbN6+4wM9gMk64FWqPiJg/lS4nAfAUi6TI8nXQXaVGpF3goSMq0BQxICqitk/qIiY0IBkZlZiVPkipkhCO3JyQOnvPjR9l6evsl2ZyZRWGCAhHAJzkwBwM/c6lDcupc3ogYQXCyMfAJi2WXkT5/Ot7LbMWQKLizQFOBeJtMwOInj9PJ1JW8UqrAvgAqpOLiCAApzkHnyBpNjUtqAArczSBJZbT1fYEieSAe3OoGkMQAwJVyBDG8sPJkQHgxxB5wdPbHf9SE0oqUyVlcBg8krUDETM/MGfOpEa28YEvTexVVkTyqtNqTiSeCxB8jGjVUS5UIMKZqRBODL9UzUBXgny2spQJpIAyH2gwwpkuCpJIyWIBNpzw2t7H2nYWMLhSZ2JEsxW5mUBTEwSePrtqLDOxvZlKrUNvELKy1nnABAxP3olLdKAR1SohEClhcGX2wLjd8g5xjj8aWekLjelqgYX5ETBlyDcoIgmcnAgY0xQpuaJKAQhCl5Mh2IKCnBJNskgQI5/MBCaqqjSlNSS1qzahBX3T3NxwZGImBrVZqpUL7Us3xPJIGDk8CCTEQLs8azTBDCGpLTZqis4W8QykG27J5kTyeODO6tT23X2az1VAuaoVYcYKBeLB0nA7wdSL7bZG6oyNmkqKGHAYkBTdyc5NsnBxg61uqDPTNbCKtQ05ANzVSL4EMTBEi5ieYwDouz9WiPcZmQOagQQrF7WwWiQoWSuT/ltJbc/pDm4WsAx6Af0EXnqhelTE/41EwqrfSbDe2Zc0xheoFVUsbSwyBjB/c6rdifdBKurLfcOoBmMiLTFzNAOP1H6OpUQCo+HCVGNrzcRkrKwILSGH7DGsbndOlQsCFJMgD4hcQCFwCSTI7TqDVOiQYvAuFykqxMKIyRlVIOeYgDTO09VIvSsKbtUIe6LibZZQDJWCbQRyFGhXNQeWSz+m6lCTAJEy0cEMQQvkCdFo0lFACbazGZY2LZHCsOq5mYEADgfcaYKMdqpglVVagAFxzHNSe9zMpABGBHMmJu1NQIEWwNAiBa+QJUSeASCCZJI0TbJbQuRSQhNYsVNjSABbd1dSgLIHJ7CdA3VAqpWmJA4APBJHTcMMeo4+oHJ1qB16fppVP8A8k1FVKhWZVR3hRyogmSe1x/t10vTfXtwlQWVT7UggOwgAAwsx1BpgBRkgeNcXfbRAq+y7MP1XYyDlYOOZP8A6tM+lF3Z6q3begFUMqcsBEgFsAHOT++umsvpPoPrTGhe9AoxdpSkLoPlgDKk/f576ml/TP4l26Ulb+nRRi0KOW6iL4UcNac6mnP05/Xzz+KP4Yf00ORHte5fTIPJIKi4c3KpgduTidedoKHpWFpZ2GCLrFmAZK56oEDOD2ib1NcnWtbpzCEKqsqwpGAaa4ggDnpg8zMme7H/AIuiqlT3GqlAXakwKqpfkgjDEfiI41WpoJDZ1wbrDlRKFh+qeo/QuGBn/GNM7tKjkEp2UKSwBVmVmVukYkAkDMQBqtTUaToVxcIFxYDA6RbnP0e+B2xGnKZKp7zWMqwjBBbBDHqHT5YkxyQPGpqaCxRXoJGIVoZmLSOm2wR0ssgdWOD2jTFDelaYN9pckUzEXiArhlXCAXEXAyRGJk6mpoKt7SpMQlFFWm1rXVCzOCFscSMWhwxGCTH3Agcmr7tVUf2xbNMeyrEGLiE6pIgz/wATGr1NMYlTeUB1O23pos0xehMJkg2pyW/1Gc/nGPUq956S4SFQFmiaZ+JNgBJPyMjwJwNTU0N34XqNTNaIAUhiqiQD2W6OAzDMZ/zorKadRCX9v9J6ZAYqSsAZgyQfE99TU0K+MU94gWDcJ6WFOASojpZm7W9xyDHbQtzLOVZsZqwpISDdJAOQcRHbtqampQ3tqgamUYLYaiKRkWggA5WCc+B2JzOmB7TLu7Gam9O4BclSmQsEgnJIBOD/AM6mppgrkruUpVbSFd16ZK9Kk9TkAzd2GRxxGnjSqMYMTTQ8E4VqloAP1OMHnPAOpqakx6dulIdEWWsYAOZtFpkqeA8SZzyPB1j2gHQhlXuhAJChYmQVmRnPc5xqamqGjVd2azpLSzIotKiGJvKqQBAkOJ7ZJmdQ1prVSZJ9yOkwblYXFWIHx4GANTU0suhX9BqLVCViar01AUEggKASFaYkDMweR40Tfe5SqkOADbcIZiMLhiJkN0xIOI8GRNTSylD1VaVQCp+llVgFEQgAtTxwMmSQOdek/hn0pazP7rQwQuiKoCqGUSSwyecAzEamprpz6z09Z6V/C4qU0NaOkMAs3LBaVIkCIEjiY1epqaz11dbnM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130" name="Picture 10" descr="http://doubtfulnews.com/wp-content/uploads/2013/06/iron-fil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45024"/>
            <a:ext cx="2290068" cy="17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Est-ce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</a:t>
            </a:r>
            <a:r>
              <a:rPr lang="en-CA" dirty="0" err="1"/>
              <a:t>c’est</a:t>
            </a:r>
            <a:r>
              <a:rPr lang="en-CA" dirty="0"/>
              <a:t> un </a:t>
            </a:r>
            <a:r>
              <a:rPr lang="en-CA" dirty="0" err="1"/>
              <a:t>changement</a:t>
            </a:r>
            <a:r>
              <a:rPr lang="en-CA" dirty="0"/>
              <a:t> </a:t>
            </a:r>
            <a:r>
              <a:rPr lang="en-CA" dirty="0" err="1"/>
              <a:t>chimique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physique?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Couper un papier en deux</a:t>
            </a:r>
          </a:p>
          <a:p>
            <a:pPr lvl="1"/>
            <a:r>
              <a:rPr lang="fr-FR" dirty="0"/>
              <a:t>Physique</a:t>
            </a:r>
          </a:p>
          <a:p>
            <a:r>
              <a:rPr lang="fr-FR" dirty="0"/>
              <a:t>Bruler du bois</a:t>
            </a:r>
          </a:p>
          <a:p>
            <a:pPr lvl="1"/>
            <a:r>
              <a:rPr lang="fr-FR" dirty="0"/>
              <a:t>Chimique</a:t>
            </a:r>
          </a:p>
          <a:p>
            <a:r>
              <a:rPr lang="fr-FR" dirty="0"/>
              <a:t>L’Evaporation d’eau</a:t>
            </a:r>
          </a:p>
          <a:p>
            <a:pPr lvl="1"/>
            <a:r>
              <a:rPr lang="fr-FR" dirty="0"/>
              <a:t>Physique</a:t>
            </a:r>
          </a:p>
          <a:p>
            <a:r>
              <a:rPr lang="fr-FR" dirty="0"/>
              <a:t>Le sodium réagit avec le chlore pour former le chlorure de sodium</a:t>
            </a:r>
          </a:p>
          <a:p>
            <a:pPr lvl="1"/>
            <a:r>
              <a:rPr lang="fr-FR" dirty="0"/>
              <a:t>Chimique</a:t>
            </a:r>
          </a:p>
        </p:txBody>
      </p:sp>
    </p:spTree>
    <p:extLst>
      <p:ext uri="{BB962C8B-B14F-4D97-AF65-F5344CB8AC3E}">
        <p14:creationId xmlns:p14="http://schemas.microsoft.com/office/powerpoint/2010/main" val="20831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objectives de ce leçon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Comprendre qu’est-ce que c’est les propriétés.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Comprendre 5 parties de la </a:t>
            </a:r>
            <a:r>
              <a:rPr lang="fr-FR" altLang="fr-FR" dirty="0"/>
              <a:t>théorie cinétique de la matière.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Expliquer la différence entre les gazes, les liquides et les solides (les états de la matière)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Connaitre les termes pour les différents types de changement d’états de la matière</a:t>
            </a:r>
            <a:endParaRPr lang="fr-FR" alt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Pouvoir expliquer la différence entre un changement physique et chimique</a:t>
            </a:r>
          </a:p>
        </p:txBody>
      </p:sp>
    </p:spTree>
    <p:extLst>
      <p:ext uri="{BB962C8B-B14F-4D97-AF65-F5344CB8AC3E}">
        <p14:creationId xmlns:p14="http://schemas.microsoft.com/office/powerpoint/2010/main" val="380978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Objectif 1: Qu’est-ce que c’est un propriété?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C’est un façon qu’on peut décrire quelque chose!</a:t>
            </a:r>
          </a:p>
          <a:p>
            <a:r>
              <a:rPr lang="fr-CA" dirty="0"/>
              <a:t>Exemples:</a:t>
            </a:r>
          </a:p>
          <a:p>
            <a:pPr lvl="1"/>
            <a:r>
              <a:rPr lang="fr-CA" dirty="0"/>
              <a:t>La température</a:t>
            </a:r>
          </a:p>
          <a:p>
            <a:pPr lvl="1"/>
            <a:r>
              <a:rPr lang="fr-CA" dirty="0"/>
              <a:t>L’état</a:t>
            </a:r>
          </a:p>
          <a:p>
            <a:pPr lvl="1"/>
            <a:r>
              <a:rPr lang="fr-CA" dirty="0"/>
              <a:t>La masse </a:t>
            </a:r>
          </a:p>
          <a:p>
            <a:pPr lvl="1"/>
            <a:r>
              <a:rPr lang="fr-CA" dirty="0"/>
              <a:t>Le volume</a:t>
            </a:r>
          </a:p>
          <a:p>
            <a:pPr lvl="1"/>
            <a:r>
              <a:rPr lang="fr-CA" dirty="0"/>
              <a:t>La masse volumique</a:t>
            </a:r>
          </a:p>
          <a:p>
            <a:pPr lvl="1"/>
            <a:r>
              <a:rPr lang="fr-CA" dirty="0"/>
              <a:t>Le couleur</a:t>
            </a:r>
          </a:p>
          <a:p>
            <a:pPr lvl="1"/>
            <a:r>
              <a:rPr lang="fr-CA" dirty="0"/>
              <a:t>La viscosité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69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propriétés peuvent être…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Qualitative</a:t>
            </a:r>
          </a:p>
          <a:p>
            <a:pPr lvl="1"/>
            <a:r>
              <a:rPr lang="fr-FR" dirty="0"/>
              <a:t>Une description avec des mots</a:t>
            </a:r>
          </a:p>
          <a:p>
            <a:pPr lvl="1"/>
            <a:r>
              <a:rPr lang="fr-FR" dirty="0"/>
              <a:t>Ex. Couleur, état, texture, gout**</a:t>
            </a:r>
          </a:p>
          <a:p>
            <a:r>
              <a:rPr lang="fr-FR" dirty="0"/>
              <a:t>Quantitative</a:t>
            </a:r>
          </a:p>
          <a:p>
            <a:pPr lvl="1"/>
            <a:r>
              <a:rPr lang="fr-FR" dirty="0"/>
              <a:t>Une propriété qu’on peut mesurer</a:t>
            </a:r>
          </a:p>
          <a:p>
            <a:pPr lvl="1"/>
            <a:r>
              <a:rPr lang="fr-FR" dirty="0"/>
              <a:t>Ex. Longueur, masse, </a:t>
            </a:r>
            <a:r>
              <a:rPr lang="fr-FR" dirty="0" err="1"/>
              <a:t>temperature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6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Est-ce</a:t>
            </a:r>
            <a:r>
              <a:rPr lang="en-CA" dirty="0"/>
              <a:t> </a:t>
            </a:r>
            <a:r>
              <a:rPr lang="en-CA" dirty="0" err="1"/>
              <a:t>que</a:t>
            </a:r>
            <a:r>
              <a:rPr lang="en-CA" dirty="0"/>
              <a:t> </a:t>
            </a:r>
            <a:r>
              <a:rPr lang="en-CA" dirty="0" err="1"/>
              <a:t>c’est</a:t>
            </a:r>
            <a:r>
              <a:rPr lang="en-CA" dirty="0"/>
              <a:t> qualitative </a:t>
            </a:r>
            <a:r>
              <a:rPr lang="en-CA" dirty="0" err="1"/>
              <a:t>ou</a:t>
            </a:r>
            <a:r>
              <a:rPr lang="en-CA" dirty="0"/>
              <a:t> quantitative?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La masse </a:t>
            </a:r>
            <a:r>
              <a:rPr lang="en-CA" dirty="0" err="1"/>
              <a:t>volumique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3,4 g/cm</a:t>
            </a:r>
            <a:r>
              <a:rPr lang="en-CA" baseline="30000" dirty="0"/>
              <a:t>3</a:t>
            </a:r>
            <a:endParaRPr lang="en-CA" dirty="0"/>
          </a:p>
          <a:p>
            <a:pPr lvl="1"/>
            <a:r>
              <a:rPr lang="en-CA" dirty="0"/>
              <a:t>Quantitative</a:t>
            </a:r>
          </a:p>
          <a:p>
            <a:r>
              <a:rPr lang="en-CA" dirty="0" err="1"/>
              <a:t>C’est</a:t>
            </a:r>
            <a:r>
              <a:rPr lang="en-CA" dirty="0"/>
              <a:t> bleu</a:t>
            </a:r>
          </a:p>
          <a:p>
            <a:pPr lvl="1"/>
            <a:r>
              <a:rPr lang="en-CA" dirty="0"/>
              <a:t>Qualitative</a:t>
            </a:r>
          </a:p>
          <a:p>
            <a:r>
              <a:rPr lang="en-CA" dirty="0"/>
              <a:t>La </a:t>
            </a:r>
            <a:r>
              <a:rPr lang="en-CA" dirty="0" err="1"/>
              <a:t>forme</a:t>
            </a:r>
            <a:r>
              <a:rPr lang="en-CA" dirty="0"/>
              <a:t> des </a:t>
            </a:r>
            <a:r>
              <a:rPr lang="en-CA" dirty="0" err="1"/>
              <a:t>crystaux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cubique</a:t>
            </a:r>
            <a:endParaRPr lang="en-CA" dirty="0"/>
          </a:p>
          <a:p>
            <a:pPr lvl="1"/>
            <a:r>
              <a:rPr lang="en-CA" dirty="0"/>
              <a:t>Qualitative</a:t>
            </a:r>
          </a:p>
          <a:p>
            <a:r>
              <a:rPr lang="en-CA" dirty="0"/>
              <a:t>La puissance </a:t>
            </a:r>
            <a:r>
              <a:rPr lang="en-CA" dirty="0" err="1"/>
              <a:t>d’une</a:t>
            </a:r>
            <a:r>
              <a:rPr lang="en-CA" dirty="0"/>
              <a:t> ampoule </a:t>
            </a:r>
            <a:r>
              <a:rPr lang="en-CA" dirty="0" err="1"/>
              <a:t>est</a:t>
            </a:r>
            <a:r>
              <a:rPr lang="en-CA" dirty="0"/>
              <a:t> 60 W</a:t>
            </a:r>
          </a:p>
          <a:p>
            <a:pPr lvl="1"/>
            <a:r>
              <a:rPr lang="en-CA" dirty="0"/>
              <a:t>Quantitative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37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c’est la matière?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C’est tout ce qui a une masse et un volume.</a:t>
            </a:r>
          </a:p>
          <a:p>
            <a:r>
              <a:rPr lang="fr-CA" u="sng" dirty="0">
                <a:solidFill>
                  <a:schemeClr val="accent2">
                    <a:lumMod val="75000"/>
                  </a:schemeClr>
                </a:solidFill>
              </a:rPr>
              <a:t>La masse</a:t>
            </a:r>
            <a:r>
              <a:rPr lang="fr-CA" dirty="0"/>
              <a:t> est la quantité de matière qu’une substance contient</a:t>
            </a:r>
          </a:p>
          <a:p>
            <a:r>
              <a:rPr lang="fr-CA" u="sng" dirty="0">
                <a:solidFill>
                  <a:schemeClr val="accent3">
                    <a:lumMod val="50000"/>
                  </a:schemeClr>
                </a:solidFill>
              </a:rPr>
              <a:t>Le volume</a:t>
            </a:r>
            <a:r>
              <a:rPr lang="fr-CA" dirty="0"/>
              <a:t> est l’espace qu’occupe une substance ou un objet.</a:t>
            </a:r>
          </a:p>
          <a:p>
            <a:r>
              <a:rPr lang="fr-CA" dirty="0"/>
              <a:t>Même l’air et les autres gaz ont une masse et un volume!</a:t>
            </a:r>
          </a:p>
        </p:txBody>
      </p:sp>
      <p:sp>
        <p:nvSpPr>
          <p:cNvPr id="4" name="AutoShape 2" descr="data:image/jpeg;base64,/9j/4AAQSkZJRgABAQAAAQABAAD/2wCEAAkGBhQSEBQUExQVFBQUFBcXFRUVFBQVFBQUFBQVFBQUFBQXHCYeFxkjGRQUHy8gIycpLCwsFR4xNTAqNSYrLCkBCQoKDgwOGg8PGikkHCUpLC0pKSwpKSwtLCwpLCksLCksLCwsKSwpLCwsLCkpKSwsLCkpLSkpLCkpLCkpLCwpKf/AABEIAPYAzQMBIgACEQEDEQH/xAAcAAABBQEBAQAAAAAAAAAAAAAFAAEDBAYCBwj/xAA+EAACAQIDBQYDBwIEBwEAAAAAAQIDEQQFIRIxQVFhBiJxgZGhE7HBIzJCctHh8BRiUoKy8RYzNGNzktIV/8QAGwEAAQUBAQAAAAAAAAAAAAAABAABAgMFBgf/xAAvEQACAQMDAgUCBQUAAAAAAAAAAQIDBBESITEiQQUTMlGBM3EUI2GR0UKhscHw/9oADAMBAAIRAxEAPwDzdsSYw5tgQ9xOQwriEdRR2nYjTHTEMSxZbw9exSTHTY2BGmyzH2aZsMuxakjzbBVbGuyLF90pqRLYSNfTmTfFBVLFrmdvFoF0l+ovVKyIXW0BmIxuo1LMU+JLSNqLzqEFWZw699xw5D4GbK9epYjpSdtdX++hLiY3IIEyJK5leune6JWzlDjHNNsk2h4xO4wGEiP4xz8bUn+ChKiLYfcjjJjuRPsnEkIR5WIQ9gwoEJCHQsDCSOrCQpMQh0LaOLiGET0Z2YYwuZKK32AcWdbQzQjWYPOVxZbWdox1CMm0km23olxfJB+l2TxDV+5HpKWvsmB1bihSfXJL5CI0qrWVFlnFZqkn1B1LMHtby5/wfXe+VP8A9pf/ACVMyyCWHhtynF6pWV73fiiuPiFrnCmiSta0ntFhvAY9vey+6tzGYTMknqw3hc1i/wAS9UW64S9LRJ0asPVF/sG1U0IHocwr3HnIcrOXM6pyI2zmErscYuwkjtMr0yRSIjk20PtESkcOsIcsbRHKRx8UhlV1HwMebDiYgwHEJCuIQjpoaw6HsIQyiSUcNKTSinJvckrsIZNkU6707sF96b3eC5sN53CGEoqnSXfqLvTf3thb9eF3pp1Mu78Sp0ZeXHeft7ff+A+0sp3El2XuZqphlDRtN8dl3S6X4+Whyrcjm46Mipc1anqZ1dCxo0F0x39+5rOxmXp7VaSu77ML8NO8/e3qau4MyGhsYakucbvxl3vqELnM15udRspqdUmdNmP7cYj/AJcPGXyS+prmzCdsKt66XKK922WWazVROhHqANxXGsJG2HGk7L4ptSg3u70ei3NfINzi+Bl+zU2qz/JL6GmUwd3dahU6Ht7djKurSnUluiKVXnoPRrJHVentRa3cmt6fMAxx7UnCekk7dHysbll4hG46ZbSMW4sZ01qhujSQqk6kA8NjLhWlO6uabQAmWHMgkrkNeb4HHxtlCSFksTdh4MprEbTLVPcJiPPGhCTHCygYcY6SEIdIL9ncleIqa32I6yfPlFdWVMqy2VerGEeO98IxW9s9MweBjSgoQVoxXm+bfNswfF/Efw0fLg+t/wBkaFlbqo9UuEKhhlFKMUkkrJLcjC9ra21ipLhBRj6K792z0Kx5jnM74iq/+5L/AFM5az6puTOotYrLKVjo4uOjUYeen4VWpwXKMV6JEm0V4z0XgJ1DnWsszME05Hn3aOd8RPpZeyNtVr2RgM2qXrVPzMPso9TYRQW7KrQrHNx7moFBbs4vtZdIfNo0O0AezkfvvwXzYaizOr7zBam8idSAWeZVKcnUgr6JNcdOK5hlM4nWsyunJwllFaekzeAxuuxPTXRvg+TNVg01EFY7K4Vbtd2fPn4ovdnajs6VT78dz4Sjws+NjpbK/U+iXwY99Zx+rT+V/sIfDIsVh1YJ/AKmNhpoayZjtAKNXZlYIUNwPrQtIv0HoWSIIwohDhBSKx0kMkFuzeDVTE009UntPwir29bFNaoqUHN9lknGOqSSNh2ayZUKKbX2k0nLot6j5fMNORxKZxKZ5rcVpVqjqS5Z1FKmoRUUO56nmWb/APUVf/JL/Uz0aczz7tDC2JqdXf1SYRY7Sf2NC22bB6Y6ZyOaoYeiKeiFtkdJ92PgvkJswmtwDBxVq6GDxcrzk/7n82bmtHS9/YwU5at82aFmuS+l3GTFca4rh5fkPZHpTb5y9krBKEwdgVanFdL+upZUzPqLMmDPkuRkVq8tRlVsiu6lyEYkGWadSx3/AFDUk1vW5lVSOtonjDyQaysGuweKVSF+O5rkyKvAEZNi9molwlo/p7/M0M6Z0tnX82G/K5OduqPlzwuDL42g9u5Zw6di/icLfccU4WNHVlAOk85HQyHSCyg6SNN2Gp/a1JcqdvWS/QzUTW9iIWVWXNxXpd/Uy/FpabSf/dwuzWa0TUSkRymKUiCczz/B06R1KRju1tK1dP8AxQXtdfoa7aM72ypLZpyXBtPzSf0YVavFRBFF4kZe45zcRsBpvcPP7OH5Y/JHW0U8uq3o0/yL2VvoTORiuOGwJ8keYVbQk+j+RiDUZrV+zl+VmWNG1jiLLqYh4Ru0uo1yxgIXqR9fTUJeyLG9g4layE5DOQ1wEHGnMSOHJXtx32HTJYIs7udRZHc6ixhiaErNP+aGxjWTinzSfqjFo0OGq/ZR6K3oanhsutx/QyvEY9KkXtm4yw3Mqf1yjv4l2GKTRuPKMbZnlg4w6NAEOomz7IK1CT51H7RiYxGv7I1b0ZLlO/rFfozG8aWbV/df5DbD6yDNfFKEXKTsorUA5Xn7q15J6Ra7i5W59Wr+hW7XY2W1Gna0bbX5nqvawCweJ2KkZcn7cTlaVunTbfLOup0lpyegOQM7QUtvDy/ttL0evs2XI1Lq/Q4qpSi4vc016qwJDpkmQjszBjD1IWbT3p29BjbDjW5LUvQh0uvRsszkDuz870fCT+jL0mZdRYmwSXLB+cVPspacPqjMtmhzqf2bV+K+ZnmG266S2HAi9lUNW+S+ZQCuWx7l+b/YtqPpHk9i7tDXOWyHFVtmLfp4gyWSoG4uvtVG+Wi8v4yxhsytpP1/UHiuF6E1gnpNApe5ImUMsg9lt7m9F9S8mCyWHgpZ3F6mjy2F6Xg38kZynvNXkVC9K/OT+i+gZYfW+GZ9/wDS+QfmSSQLji2tLmlx2VbXDzKkOzvTwOmjJY3OclF9jz0dCHQWUjph/slibVJw/wAUbrxj+zYASLWW4l06sJ/4ZK/hua9GwW8o+dRlD3RbQnoqKX6mi7W4XapKa3wev5Xv97GPub6nVVWknvUlZr2a+Zh8dhHTqSg+D0fNcH6HF20sJwfKO4oS2waXIMZt0knvhp5cP50CRkckxexUXKWj+j9fmatMHr09MvuRqLDMtn1DZrytulaS89/umD0aDtNRvGM+Ts/B6r3M8HUZaoIIg8xD/Zyr3Zrqn6r9glKYE7PT78lzjf0f7hepIFqrrZTPkE53Puf5l9QKFs5ei8fowSGUV0k48CDVGFopdPcFYanecV19kGGNVfYjIcG5lWu1Hlq/H+fMv1J2Tb3ICzldtvexqa3yNFDHVKm5SSXE5COXYey2nve7wLpSwiTZdpxsrLgd3OUUMbi+8kvwu76sFScmVYyFqZ6PlmV7FKEXvUVfxer92zFdncF8XEU1a8b7T/LHX9F5np0KYfYxw3P4Mq+lnESnHBnTwpd2B9g08mbg+e7CsIextGWOjpHI6EIOdncdZum9z1j48V9fIl7RZftw20tYb+sePp+oAUmmmtGtV5Gry/HKrTT8pLk+Jxvidu7ev5keHudXYV/MpKXdbMxiZrMrxnxKafFaS8UAM2wPwqjt916x/TyO8kxmxUs90tPPgD1YqpDKNWXVHJoMfQ+JTlHpp4rVGPNq5GUzPD7FWS4PVeD1K7aXMRqT7EmTTtWXVNe37ByrIzeCnapB/wByNFXY9ZdSHmtwNnEvu+YNuX83esfP6FBBNP0oUeC3l0e83yXz0CJUwELRvzfsWXK2pVPdkGypmVbdHzZQOqtTak3z/iGii+Kwia2RLhqG1K3BbwvFEGGobMevEmnUUVd7kUTepkG8kWLxGzHTe936guEW3zb+bOq1Vyd3/suQe7LZG6tSPXd0jxk/IsitK/UdtQjlm37A5Y403UktWlFeC+8152XkbOCKGGpxpxjCOiirItxqGrSp6IJHNVanmTciZnOyJSOrFpUfO9hzke5tmWOOMIcY7TLGBxvwp3/C9JL6lVD2vvA7y2VxTce/YNsrn8PUy+HyabH4ZVqdtL74vhf9GZOcHFtPRp2a4poL5TmDg/hy3fhfjw8DvPMBdfEjvX3vDmcfBOlN05HYUpL4fBcyzGfEppvetH+pS7QUdIz5aPw4e9/UoZVjNieu6Wj+jD2No7dOS5rTxvp7lbj5dTPYl6ZGWUrM0lad1fmkzNMO4WpenB9LP5F1ZcMnMG5q+8vD6lIt5k++ukfqyDCxvJeN/QujtEiuApTjZJckitj6tls8/kWWwRWq7Um/5YrhHLyRW4xewGH/ABPy/UrYWhtPot/6BRIlOXYeT7HW0kDMVidt/wBq3fqPi8VtaL7q9ybAYDa70tI/P9hopRWWJbbs6yzL9ppy3cFzZ6h2cwCo07td+W/ouEQFk2WbKU5Kz/DHkubXB/IO4bFpq19xo2ttL6k/hGHe3et6I8BdPqTwkC44lcyeGJQfpM3IWpyJkyjhq1y6mVtE0z55EIdG0ZYyQ44hxCOkMhWEIk2FJWenJ9eT6BLK8w2u5P7y014879QYh5q+q0ktzMXxGx81a4cm14ffaPyqnHZ+wszwPw5afde79AnleM24We+Oj8ODOMPiFWg4T0l9eaBtKTo1deGj6o55pyjpfKOl9SwLM6OzUfKWvrv9y1lk702uT+ZJm1PapqS/D8n/ABFPLqyjtX0WnqS9UB28xIcyf2nkvqPl8dW+WnqR4+ac209LLUsYNWhfnqWf0EG9hY6tZW5/Ioxjd2R1WqbUm/TwLeDoW1e9+yH9MR08IsUaSirFXFYq/dju4vn+wsRiXLux/wB/DoT0cNGnZz1lwiuHiRS3359hsqO7OcJgNNqpouC5mnyHB7b2nF6Pux4Lq+vJcAVlVB1KilLdHW3BeHU2uWxjFaGpQs3H8yrz2XsYd3f6+im9vf8Ag7cLXb8yFU3ZyXIu4jXRFZRcVZvzNFMyWDf65tpdQ3l97dX8gFKCpyet7+iCuU4xO/TiTkttiMXvuHsE2uATgwVTxsdNd5fhUBZIITPBLDj2EbBnCsIQmhDCEIewhCOkzkcQhSWt1o1xJ6s1WiuFSOnjf6EKY8W4tSjvXv0ZjXthq/Mp8+xuWPiOnFOq9uz9vuTYzDOFKPebs7Pl0Btw26qq03blZrinwAhg0290+TpYSyi7k9O9Tok/0+oSxmUKS+zew3v/AML8uD6ogySnaLlzfsizjswVNc5Pcvqymcpa+khJamBFgnCbjO11ro9H1FOq5vZju/m/ocypufelx48XzsTRjpbcuXPxfE0aNtUrPb9+wJcXVO39T39juilBd3V8ZcP8qEo+be9vexD2N63s4Ud+Ze5zlzfVK+3C9v5CuVy7klx3+QYy+tLnu3mZpV3FaMKZdiee9hEogaZrMLOUlcvU0rXYIw2JWxv1JKGJbdgVxZemR5vhIST2VZrqUcDhJNNX3vgEMU0mufAuYLD315bierCG05ZxluFs9b6c7/IO0d2jIKdMkgyiTyWxWDxYQhI1AAQhxrCEK4hWEhCHFcWyPYQhXHuMKwhHUZ2d1o+a+RBWp3bd1zJbFXHVb052srOzb3PRO0eutgO4oUpdUluG293WpbQewSw+YWglFX00d1a/+5WUG23J3ZRyvEvYinG120nfTRN3sEkD0bGhjUkXVfEbjOM4+wzEkdMdI0klFYRnSk5PLGsdJDqmyzQy6cvwscYrJE0ZBGplSiuNzqGVPgr/AM5EcoWDnC49oN5biNp+JQw2QSbTsFqeVShJWWhTJxLIphKjhU3cJ0qCigbhqrS5hKddW0BpZCVghrYpLcSUa6sUZQbeml+ZPTpaDNDameQisOKxpgYyHHGEMISFYewhCHQkOkIQw5PKjoc7AhEdnwTk3oore23ZJeYRw+TQw8VKs1VrJN7Cf2dKTu3d8Z9eF7aFTD1XCSkpbDi77V7W5u73aX1BebdpHrCi7R3OdtZcLRvuj7sx/EJTclTiaVlGCTnL9iq9lu8GoTVrLW03f049AzSg349AFldN1aiWzdJ3bS08GbfLsA+KsEWeYxbZRctOWwLp4dsIYTI5Se6y6mgw+HSWqXoEcNBeARKoUKAPwGUKHBX8Ar/QaaFqnBFqmgeU2XqAN/8Ayoy+8v5qS0sshHhuCCjr6EipIhrZPQirRwnInqUVYsU4HVbD3RDUSwBf6ZuWj05LkXaeE2VqXMPhUi0qNx5TGUQNUw6bW8iqUprcaOnhFyOngEyPmD6D59sKwhGuZ4h7CExCFYQh2IQx3B6nIkIRLKrcdO5EOhCJ3HR/y4NrZBCUrq8eaWqfhyCVHqW6Fr2K5wjJbolGTjwWMmyvYSUIfzrzZq8LlzaVyLJKFoq4dg0gacsbIuhHuylDLVxJHgV4E9Wukiji8xjFXuVrLJ7ImnTst+4kwuKugLPM9vRby5l+Fle7v4EnHbcipb7BuEyWLKtJeRNTrIpaLky5TRKitKpYglmJHDZLITjEkgDIYy6L+GloRkh08lyDJLkUDtsrJHztYQwjdMsQ4hCEK4rDCEIccYQhHQhCEI7iWcKu8IQzEbjL42gvAsyru9hCAnyErg6eHbS1IZZTfe0xCI5aJYTCODymK5BGlRSEIqcmyxRSOKuHunwKUIbMmhCHjwNLknr1HdLmVsZh+TshCHiMznLJ20eofoVNBhEahKHBcpyJVIQgcuP/2Q=="/>
          <p:cNvSpPr>
            <a:spLocks noChangeAspect="1" noChangeArrowheads="1"/>
          </p:cNvSpPr>
          <p:nvPr/>
        </p:nvSpPr>
        <p:spPr bwMode="auto">
          <a:xfrm>
            <a:off x="63500" y="-1130300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3076" name="Picture 4" descr="http://medias.lepost.fr/ill/2009/01/16/h-20-1388896-123211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635">
            <a:off x="6319715" y="4999384"/>
            <a:ext cx="1283302" cy="153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3059113" cy="5026025"/>
          </a:xfrm>
        </p:spPr>
        <p:txBody>
          <a:bodyPr/>
          <a:lstStyle/>
          <a:p>
            <a:pPr eaLnBrk="1" hangingPunct="1"/>
            <a:r>
              <a:rPr lang="fr-CA" altLang="fr-FR" u="sng" dirty="0"/>
              <a:t>Objectif #2: </a:t>
            </a:r>
            <a:r>
              <a:rPr lang="fr-CA" altLang="fr-FR" dirty="0"/>
              <a:t>La théorie cinétique de la matière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333375"/>
            <a:ext cx="5554662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b="1" dirty="0"/>
              <a:t>Toute matière est compos</a:t>
            </a:r>
            <a:r>
              <a:rPr lang="fr-CA" altLang="fr-FR" b="1" dirty="0">
                <a:cs typeface="Arial" panose="020B0604020202020204" pitchFamily="34" charset="0"/>
              </a:rPr>
              <a:t>é de petites particules </a:t>
            </a:r>
            <a:r>
              <a:rPr lang="fr-CA" altLang="fr-FR" dirty="0">
                <a:cs typeface="Arial" panose="020B0604020202020204" pitchFamily="34" charset="0"/>
              </a:rPr>
              <a:t>qu’on ne peut pas voir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dirty="0">
                <a:cs typeface="Arial" panose="020B0604020202020204" pitchFamily="34" charset="0"/>
              </a:rPr>
              <a:t>Les particules </a:t>
            </a:r>
            <a:r>
              <a:rPr lang="fr-CA" altLang="fr-FR" b="1" dirty="0">
                <a:cs typeface="Arial" panose="020B0604020202020204" pitchFamily="34" charset="0"/>
              </a:rPr>
              <a:t>bougent toujours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dirty="0">
                <a:cs typeface="Arial" panose="020B0604020202020204" pitchFamily="34" charset="0"/>
              </a:rPr>
              <a:t>Il y a de </a:t>
            </a:r>
            <a:r>
              <a:rPr lang="fr-CA" altLang="fr-FR" b="1" dirty="0">
                <a:cs typeface="Arial" panose="020B0604020202020204" pitchFamily="34" charset="0"/>
              </a:rPr>
              <a:t>l’espace entre ces particules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b="1" dirty="0">
                <a:cs typeface="Arial" panose="020B0604020202020204" pitchFamily="34" charset="0"/>
              </a:rPr>
              <a:t>A haute température les particules bougent plus vite </a:t>
            </a:r>
            <a:r>
              <a:rPr lang="fr-CA" altLang="fr-FR" dirty="0">
                <a:cs typeface="Arial" panose="020B0604020202020204" pitchFamily="34" charset="0"/>
              </a:rPr>
              <a:t>qu’a basse température</a:t>
            </a:r>
          </a:p>
          <a:p>
            <a:pPr eaLnBrk="1" hangingPunct="1">
              <a:lnSpc>
                <a:spcPct val="90000"/>
              </a:lnSpc>
            </a:pPr>
            <a:r>
              <a:rPr lang="fr-CA" altLang="fr-FR" dirty="0">
                <a:cs typeface="Arial" panose="020B0604020202020204" pitchFamily="34" charset="0"/>
              </a:rPr>
              <a:t>Tout </a:t>
            </a:r>
            <a:r>
              <a:rPr lang="fr-CA" altLang="fr-FR" b="1" dirty="0">
                <a:cs typeface="Arial" panose="020B0604020202020204" pitchFamily="34" charset="0"/>
              </a:rPr>
              <a:t>les particules d’un substance pure sont les mêmes</a:t>
            </a:r>
            <a:r>
              <a:rPr lang="fr-CA" altLang="fr-FR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059113" y="260350"/>
            <a:ext cx="0" cy="633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0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250825" y="73025"/>
            <a:ext cx="0" cy="652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47" name="Picture 6" descr="statesof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7" y="1385344"/>
            <a:ext cx="8087707" cy="523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 #3: la différence entre les gazes, les liquides et les solides </a:t>
            </a:r>
          </a:p>
        </p:txBody>
      </p:sp>
    </p:spTree>
    <p:extLst>
      <p:ext uri="{BB962C8B-B14F-4D97-AF65-F5344CB8AC3E}">
        <p14:creationId xmlns:p14="http://schemas.microsoft.com/office/powerpoint/2010/main" val="112812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différences entres ces trois états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211144" cy="5328592"/>
          </a:xfrm>
        </p:spPr>
        <p:txBody>
          <a:bodyPr>
            <a:normAutofit fontScale="92500"/>
          </a:bodyPr>
          <a:lstStyle/>
          <a:p>
            <a:r>
              <a:rPr lang="fr-FR" dirty="0"/>
              <a:t>Les Solides</a:t>
            </a:r>
          </a:p>
          <a:p>
            <a:pPr lvl="1"/>
            <a:r>
              <a:rPr lang="fr-FR" dirty="0"/>
              <a:t>ont les particules très proches</a:t>
            </a:r>
          </a:p>
          <a:p>
            <a:pPr lvl="1"/>
            <a:r>
              <a:rPr lang="fr-FR" dirty="0"/>
              <a:t>ont une forme définie</a:t>
            </a:r>
          </a:p>
          <a:p>
            <a:r>
              <a:rPr lang="fr-FR" dirty="0"/>
              <a:t>Les liquides </a:t>
            </a:r>
          </a:p>
          <a:p>
            <a:pPr lvl="1"/>
            <a:r>
              <a:rPr lang="fr-FR" dirty="0"/>
              <a:t>ont les particules qui touchent mais ne sont pas si proches et peuvent glisser les unes sur les autres</a:t>
            </a:r>
          </a:p>
          <a:p>
            <a:pPr lvl="1"/>
            <a:r>
              <a:rPr lang="fr-FR" dirty="0"/>
              <a:t>n‘ont pas de forme déterminer</a:t>
            </a:r>
          </a:p>
          <a:p>
            <a:r>
              <a:rPr lang="fr-FR" dirty="0"/>
              <a:t>Les gazes</a:t>
            </a:r>
          </a:p>
          <a:p>
            <a:pPr lvl="1"/>
            <a:r>
              <a:rPr lang="fr-FR" dirty="0"/>
              <a:t>Sont séparées par de très grandes espaces</a:t>
            </a:r>
          </a:p>
          <a:p>
            <a:pPr lvl="1"/>
            <a:r>
              <a:rPr lang="fr-FR" dirty="0"/>
              <a:t>les particules peuvent se déplacer librement</a:t>
            </a:r>
          </a:p>
        </p:txBody>
      </p:sp>
      <p:pic>
        <p:nvPicPr>
          <p:cNvPr id="4" name="Picture 2" descr="http://t3.gstatic.com/images?q=tbn:ANd9GcSRNWnxC8MhjTln0O6iMytgMzOuZdXZ-u4zCyZ72x4k-lHMHrsP">
            <a:extLst>
              <a:ext uri="{FF2B5EF4-FFF2-40B4-BE49-F238E27FC236}">
                <a16:creationId xmlns:a16="http://schemas.microsoft.com/office/drawing/2014/main" id="{7C3CCAC5-8175-49E0-A984-D2AFE4C1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558" y="2611586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9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703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Les Changements Chimiques et Physiques (chapitre 1.2)</vt:lpstr>
      <vt:lpstr>Les objectives de ce leçon</vt:lpstr>
      <vt:lpstr>Objectif 1: Qu’est-ce que c’est un propriété?</vt:lpstr>
      <vt:lpstr>Les propriétés peuvent être…</vt:lpstr>
      <vt:lpstr>Est-ce que c’est qualitative ou quantitative?</vt:lpstr>
      <vt:lpstr>Qu’est-ce que c’est la matière?</vt:lpstr>
      <vt:lpstr>Objectif #2: La théorie cinétique de la matière</vt:lpstr>
      <vt:lpstr>Objectif #3: la différence entre les gazes, les liquides et les solides </vt:lpstr>
      <vt:lpstr>Les différences entres ces trois états</vt:lpstr>
      <vt:lpstr>Les régularités dans le comportement des atomes</vt:lpstr>
      <vt:lpstr>Objectif #4 - Connaitre les termes pour les différents types de changement d’états de la matière </vt:lpstr>
      <vt:lpstr>Objectif #5: Un changement physique</vt:lpstr>
      <vt:lpstr>PowerPoint Presentation</vt:lpstr>
      <vt:lpstr>Un changement chimique</vt:lpstr>
      <vt:lpstr>Les termes importantes pour les réactions chimiques</vt:lpstr>
      <vt:lpstr>PowerPoint Presentation</vt:lpstr>
      <vt:lpstr>Exemple</vt:lpstr>
      <vt:lpstr>Est-ce que c’est un changement chimique ou physique?</vt:lpstr>
    </vt:vector>
  </TitlesOfParts>
  <Company>School District 72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Changements Chimiques et Physiques</dc:title>
  <dc:creator>Alana Jorgensen</dc:creator>
  <cp:lastModifiedBy>Phil and Rachel</cp:lastModifiedBy>
  <cp:revision>28</cp:revision>
  <dcterms:created xsi:type="dcterms:W3CDTF">2013-10-09T15:10:21Z</dcterms:created>
  <dcterms:modified xsi:type="dcterms:W3CDTF">2017-11-05T19:45:22Z</dcterms:modified>
</cp:coreProperties>
</file>