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A8952-F7E3-4010-A82C-04433B450DBB}" type="datetimeFigureOut">
              <a:rPr lang="en-CA" smtClean="0"/>
              <a:t>03/11/2017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A27C9-49BF-43C5-845F-F3180251A8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787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D16E3C57-373C-4F9B-B69F-0023BE2D71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CED63E-C763-4EB1-8815-5D76297E9069}" type="slidenum">
              <a:rPr lang="fr-CA" altLang="en-US" smtClean="0"/>
              <a:pPr>
                <a:spcBef>
                  <a:spcPct val="0"/>
                </a:spcBef>
              </a:pPr>
              <a:t>1</a:t>
            </a:fld>
            <a:endParaRPr lang="fr-CA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90C9B35-315F-48E2-9DB8-51E56751E8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F223E9F-223C-4F9B-A75D-A5CD5FFBBC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973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F764152D-A49F-41AC-9F66-5E141A107E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4FB7CE-ABBA-4A39-9360-355E97878F0E}" type="slidenum">
              <a:rPr lang="fr-CA" altLang="en-US" smtClean="0"/>
              <a:pPr>
                <a:spcBef>
                  <a:spcPct val="0"/>
                </a:spcBef>
              </a:pPr>
              <a:t>2</a:t>
            </a:fld>
            <a:endParaRPr lang="fr-CA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E64B95C-8873-4008-9BEE-382707D356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03B5FC04-7FED-4153-8C68-321605478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453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87B27-4E39-4EAD-A1F7-4D72870EC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7D628E-CA65-4121-AD5F-5FEB92750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6965A-4FB6-4D14-AEC1-5C107A97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F20C-50E5-4B48-A305-CE91551D29DC}" type="datetimeFigureOut">
              <a:rPr lang="en-CA" smtClean="0"/>
              <a:t>03/11/2017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6B896-8F37-444D-BDF1-DCF98A0A9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C6E65-9510-46EC-B829-B5B4D00A2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EA33-F3D5-45A2-8437-E7674DDE77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8239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2FE8B-78D6-46E9-BF9E-68F75537C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8C535-9009-427B-AC26-1598B7A169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FA2C4-4655-40DA-88A7-75A1F2B2F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F20C-50E5-4B48-A305-CE91551D29DC}" type="datetimeFigureOut">
              <a:rPr lang="en-CA" smtClean="0"/>
              <a:t>03/11/2017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CAAD2-5FCA-4551-A014-B8793026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C71AA-A436-44B7-BEEF-82B3ABB11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EA33-F3D5-45A2-8437-E7674DDE77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890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9ADED9-0F47-4750-9C8F-63CC009939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3CE297-C398-414F-A92A-11580441C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8271B-AAAF-47D3-B914-B11D74DD2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F20C-50E5-4B48-A305-CE91551D29DC}" type="datetimeFigureOut">
              <a:rPr lang="en-CA" smtClean="0"/>
              <a:t>03/11/2017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E5004-2080-42F2-BDEF-7D43C3758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534DA-322C-4D09-A786-951AAC3A6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EA33-F3D5-45A2-8437-E7674DDE77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687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5996D-34E9-44F1-8CCF-284E36F6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88C37-80B5-4470-96D2-3229D00EB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CA678-A914-492B-9AA8-F0758D17F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F20C-50E5-4B48-A305-CE91551D29DC}" type="datetimeFigureOut">
              <a:rPr lang="en-CA" smtClean="0"/>
              <a:t>03/11/2017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04BEC-AF34-4159-BBF4-CEE50758A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90B5C-3012-494C-A5F9-A7CDA23F7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EA33-F3D5-45A2-8437-E7674DDE77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296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1ED4B-E77E-438C-87CA-17BB104DC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5A069-8660-4EF9-8A96-7BA6387EE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E581B-1BC9-4BCA-8EA2-B6B21024B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F20C-50E5-4B48-A305-CE91551D29DC}" type="datetimeFigureOut">
              <a:rPr lang="en-CA" smtClean="0"/>
              <a:t>03/11/2017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CD784-C2CF-4480-8749-F034D3F4D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97A6A-F276-4999-B40D-9D44F79C8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EA33-F3D5-45A2-8437-E7674DDE77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986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3E81-C556-4554-B405-F3886139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6F585-BC7C-4239-AF3E-0552A4137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C9F396-8EDE-4294-8331-30A32ED86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EADE9-07A0-46F5-81C1-A9B462795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F20C-50E5-4B48-A305-CE91551D29DC}" type="datetimeFigureOut">
              <a:rPr lang="en-CA" smtClean="0"/>
              <a:t>03/11/2017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16E9E5-54F7-4339-B54F-7FF2B3553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EFD2C9-D1D9-4BB5-AF92-540B51B11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EA33-F3D5-45A2-8437-E7674DDE77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114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1DFF1-50CA-4983-9071-D038E3F77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AB194-84CA-4A47-AAEF-BFCA1C8FD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EEB4A-24BE-43AD-B85B-6FAA62E9D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1AEE54-5225-4BC6-900B-A52226A551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769448-B1F2-43B4-8A60-4791126EA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CA7D0D-E11C-46B0-B818-187A7627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F20C-50E5-4B48-A305-CE91551D29DC}" type="datetimeFigureOut">
              <a:rPr lang="en-CA" smtClean="0"/>
              <a:t>03/11/2017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7E390B-E7DC-459B-8845-1CA50403B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A728F4-B80A-46F0-9AE8-E9ACDE3F8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EA33-F3D5-45A2-8437-E7674DDE77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107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E45D3-911B-4E50-9187-82136F156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91CE95-F049-4C6F-9887-F6EFA361C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F20C-50E5-4B48-A305-CE91551D29DC}" type="datetimeFigureOut">
              <a:rPr lang="en-CA" smtClean="0"/>
              <a:t>03/11/2017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4AD048-3199-48BF-A98D-166380874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E55972-C3C6-4250-BF33-9B2857461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EA33-F3D5-45A2-8437-E7674DDE77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1100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B65FEC-5BAA-45FB-B806-55B2FC01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F20C-50E5-4B48-A305-CE91551D29DC}" type="datetimeFigureOut">
              <a:rPr lang="en-CA" smtClean="0"/>
              <a:t>03/11/2017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689315-B262-473F-BA0D-39D588FB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7FC12-CAE9-4FC5-BCEA-F1DB8FF35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EA33-F3D5-45A2-8437-E7674DDE77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596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AE9BB-3578-4F68-BF0D-AFCCB7FFC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45E48-D20F-430A-A84A-97C6D8B70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034B6-FF3F-46B7-B18A-42432A0AB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28276-C143-4248-8005-562FFAF9B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F20C-50E5-4B48-A305-CE91551D29DC}" type="datetimeFigureOut">
              <a:rPr lang="en-CA" smtClean="0"/>
              <a:t>03/11/2017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F06A5-79EC-4293-AE23-306A6BDFD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E29BB-98BA-4DA4-B559-EFBE5D44B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EA33-F3D5-45A2-8437-E7674DDE77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418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2EE03-5E9C-456E-8A0F-EB3F41AA3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028013-5E84-4D91-8BF2-2112E198B8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7ED82-220F-4BB4-96CA-092F39002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12F97-F82E-41D9-B09E-510C2C7D3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F20C-50E5-4B48-A305-CE91551D29DC}" type="datetimeFigureOut">
              <a:rPr lang="en-CA" smtClean="0"/>
              <a:t>03/11/2017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FF3371-9E7E-4DC3-AAD6-474C40A6D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DFFBD-06D0-4AD5-8680-E0918D402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EA33-F3D5-45A2-8437-E7674DDE77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555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3297F-5D01-4B91-BC04-12DEFD438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0DD01-7C0F-4FF4-8314-3E20C5329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3A72C-53C1-4A5E-9A9A-038159AAB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BF20C-50E5-4B48-A305-CE91551D29DC}" type="datetimeFigureOut">
              <a:rPr lang="en-CA" smtClean="0"/>
              <a:t>03/11/2017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82E43-24E0-4B6A-9AE0-EE2B9C1B8C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ADEA0-6919-49F5-A455-36A4C3C4FB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BEA33-F3D5-45A2-8437-E7674DDE77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066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7284C0B-B766-48B4-ACF5-078A6D19F99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CA" altLang="en-US"/>
              <a:t>Classification de la mati</a:t>
            </a:r>
            <a:r>
              <a:rPr lang="fr-CA" altLang="en-US">
                <a:cs typeface="Arial" panose="020B0604020202020204" pitchFamily="34" charset="0"/>
              </a:rPr>
              <a:t>ère</a:t>
            </a:r>
          </a:p>
        </p:txBody>
      </p:sp>
    </p:spTree>
    <p:extLst>
      <p:ext uri="{BB962C8B-B14F-4D97-AF65-F5344CB8AC3E}">
        <p14:creationId xmlns:p14="http://schemas.microsoft.com/office/powerpoint/2010/main" val="2608910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BD86-52B9-45CE-8244-AABC6FD2B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Différence entre une suspension et une colloïdes?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A0E26-D60B-4828-863E-17DB86D06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 colloïde est une suspension, mais spécifiquement les colloïdes ont des particules qui </a:t>
            </a:r>
            <a:r>
              <a:rPr lang="fr-FR" b="1" dirty="0"/>
              <a:t>sont plus petites </a:t>
            </a:r>
            <a:r>
              <a:rPr lang="fr-FR" dirty="0"/>
              <a:t>(entre 1 et 1000 nm), et ils sont également </a:t>
            </a:r>
            <a:r>
              <a:rPr lang="fr-FR" b="1" dirty="0"/>
              <a:t>suffisamment stables pour ne pas se séparer</a:t>
            </a:r>
            <a:r>
              <a:rPr lang="fr-FR" dirty="0"/>
              <a:t>.</a:t>
            </a:r>
          </a:p>
          <a:p>
            <a:r>
              <a:rPr lang="fr-FR" dirty="0"/>
              <a:t>En revanche, une suspension régulière (non colloïdale) contient des particules qui </a:t>
            </a:r>
            <a:r>
              <a:rPr lang="fr-FR" b="1" dirty="0"/>
              <a:t>sont plus grands et peut se séparer progressivement </a:t>
            </a:r>
            <a:r>
              <a:rPr lang="fr-FR" dirty="0"/>
              <a:t>au repos.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114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3243E2D-F83B-4181-B301-084F06A3D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Les exemples des suspensions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D57245EC-6953-4D59-9DE4-221CFF0C7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388" name="Picture 2" descr="Résultats de recherche d'images pour « blood sample separation »">
            <a:extLst>
              <a:ext uri="{FF2B5EF4-FFF2-40B4-BE49-F238E27FC236}">
                <a16:creationId xmlns:a16="http://schemas.microsoft.com/office/drawing/2014/main" id="{26AD5E7D-4DB5-4154-92BF-9DC911714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6" y="2109788"/>
            <a:ext cx="3425825" cy="474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 descr="Résultats de recherche d'images pour « suspensions chemistry »">
            <a:extLst>
              <a:ext uri="{FF2B5EF4-FFF2-40B4-BE49-F238E27FC236}">
                <a16:creationId xmlns:a16="http://schemas.microsoft.com/office/drawing/2014/main" id="{6E21CE1C-62EB-4A72-A2EA-C1B823D6A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r="41708" b="1643"/>
          <a:stretch>
            <a:fillRect/>
          </a:stretch>
        </p:blipFill>
        <p:spPr bwMode="auto">
          <a:xfrm>
            <a:off x="1981200" y="1719263"/>
            <a:ext cx="2160588" cy="36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37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FF718643-948B-48AE-8D49-C1A534E10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EA359FB5-AB55-424F-96E9-511F60DDA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7412" name="Picture 2" descr="DLVO Scheme 3">
            <a:extLst>
              <a:ext uri="{FF2B5EF4-FFF2-40B4-BE49-F238E27FC236}">
                <a16:creationId xmlns:a16="http://schemas.microsoft.com/office/drawing/2014/main" id="{8C25B4F8-DB1E-4162-90DA-A14A2E107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059238"/>
            <a:ext cx="5113338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Résultats de recherche d'images pour « blood sample separation »">
            <a:extLst>
              <a:ext uri="{FF2B5EF4-FFF2-40B4-BE49-F238E27FC236}">
                <a16:creationId xmlns:a16="http://schemas.microsoft.com/office/drawing/2014/main" id="{B0F20584-FCD2-4C68-A8AF-C92166BB4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1" y="119063"/>
            <a:ext cx="3425825" cy="474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49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66DFDED-AC05-40EC-ABB4-7DDA40013B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altLang="en-US" dirty="0"/>
              <a:t>Les Mélanges: Les m</a:t>
            </a:r>
            <a:r>
              <a:rPr lang="fr-CA" altLang="en-US" dirty="0">
                <a:cs typeface="Arial" panose="020B0604020202020204" pitchFamily="34" charset="0"/>
              </a:rPr>
              <a:t>élanges mécaniques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E7B117EE-1278-496A-9621-792223015D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altLang="en-US" dirty="0"/>
              <a:t>Les mélanges mécaniques sont les mélanges ou tu peux clairement identifier les constituants sans microscope</a:t>
            </a:r>
          </a:p>
          <a:p>
            <a:pPr eaLnBrk="1" hangingPunct="1"/>
            <a:r>
              <a:rPr lang="fr-CA" altLang="en-US" dirty="0"/>
              <a:t>Tu peux les séparer facilement </a:t>
            </a:r>
          </a:p>
          <a:p>
            <a:pPr eaLnBrk="1" hangingPunct="1"/>
            <a:r>
              <a:rPr lang="fr-CA" altLang="en-US" dirty="0"/>
              <a:t>Exemples:</a:t>
            </a:r>
          </a:p>
          <a:p>
            <a:pPr eaLnBrk="1" hangingPunct="1">
              <a:buFontTx/>
              <a:buChar char="-"/>
            </a:pPr>
            <a:r>
              <a:rPr lang="fr-CA" altLang="en-US" dirty="0"/>
              <a:t>La pizza</a:t>
            </a:r>
          </a:p>
          <a:p>
            <a:pPr eaLnBrk="1" hangingPunct="1">
              <a:buFontTx/>
              <a:buChar char="-"/>
            </a:pPr>
            <a:r>
              <a:rPr lang="fr-CA" altLang="en-US" dirty="0"/>
              <a:t>Un éléphant</a:t>
            </a:r>
          </a:p>
          <a:p>
            <a:pPr eaLnBrk="1" hangingPunct="1">
              <a:buFontTx/>
              <a:buChar char="-"/>
            </a:pPr>
            <a:endParaRPr lang="fr-CA" altLang="en-US" dirty="0"/>
          </a:p>
          <a:p>
            <a:pPr eaLnBrk="1" hangingPunct="1">
              <a:buFontTx/>
              <a:buChar char="-"/>
            </a:pPr>
            <a:endParaRPr lang="fr-CA" altLang="en-US" dirty="0"/>
          </a:p>
        </p:txBody>
      </p:sp>
      <p:pic>
        <p:nvPicPr>
          <p:cNvPr id="18436" name="Picture 7" descr="pizza">
            <a:extLst>
              <a:ext uri="{FF2B5EF4-FFF2-40B4-BE49-F238E27FC236}">
                <a16:creationId xmlns:a16="http://schemas.microsoft.com/office/drawing/2014/main" id="{962E76DB-0EDB-48D5-9A13-6077BD8EC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3814764"/>
            <a:ext cx="3233737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586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1FFB7A3D-8F64-488F-B0E1-74C62BE0C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02128ACC-9005-4F25-897B-284DAA1FF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9460" name="Picture 2" descr="Résultats de recherche d'images pour « suspensions chemistry »">
            <a:extLst>
              <a:ext uri="{FF2B5EF4-FFF2-40B4-BE49-F238E27FC236}">
                <a16:creationId xmlns:a16="http://schemas.microsoft.com/office/drawing/2014/main" id="{AAC72508-E7A2-4872-9699-82380F3CA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2076450"/>
            <a:ext cx="3829050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38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C12262F3-CCA2-4221-9DA6-407DEF1DE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200B3B94-FE5B-4E81-ABA1-1279DD3BC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484" name="Picture 2" descr="Résultats de recherche d'images pour « mixture chemistry »">
            <a:extLst>
              <a:ext uri="{FF2B5EF4-FFF2-40B4-BE49-F238E27FC236}">
                <a16:creationId xmlns:a16="http://schemas.microsoft.com/office/drawing/2014/main" id="{1B349FB1-C3F3-4BDB-9D58-0CAC066B0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769939"/>
            <a:ext cx="7620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66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4EAF6D0-AE83-415A-82F3-1DB296A19F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/>
              <a:t>Corps purs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DE5DF5A-9870-403D-A512-7AC6335703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altLang="en-US" dirty="0"/>
              <a:t>Contiennent </a:t>
            </a:r>
            <a:r>
              <a:rPr lang="fr-CA" altLang="en-US" b="1" dirty="0"/>
              <a:t>une seule sorte de matière</a:t>
            </a:r>
            <a:r>
              <a:rPr lang="fr-CA" altLang="en-US" dirty="0"/>
              <a:t>.</a:t>
            </a:r>
          </a:p>
          <a:p>
            <a:pPr eaLnBrk="1" hangingPunct="1"/>
            <a:r>
              <a:rPr lang="fr-CA" altLang="en-US" dirty="0"/>
              <a:t>Les particules peuvent seulement être changer par de </a:t>
            </a:r>
            <a:r>
              <a:rPr lang="fr-CA" altLang="en-US" b="1" dirty="0"/>
              <a:t>réactions chimiques ou nucléaires</a:t>
            </a:r>
            <a:r>
              <a:rPr lang="fr-CA" altLang="en-US" b="1" dirty="0" smtClean="0"/>
              <a:t>.</a:t>
            </a:r>
            <a:endParaRPr lang="fr-CA" altLang="en-US" b="1" dirty="0"/>
          </a:p>
          <a:p>
            <a:pPr eaLnBrk="1" hangingPunct="1"/>
            <a:r>
              <a:rPr lang="fr-CA" altLang="en-US" dirty="0"/>
              <a:t>Exemples:</a:t>
            </a:r>
          </a:p>
          <a:p>
            <a:pPr eaLnBrk="1" hangingPunct="1">
              <a:buFontTx/>
              <a:buChar char="-"/>
            </a:pPr>
            <a:r>
              <a:rPr lang="fr-CA" altLang="en-US" dirty="0">
                <a:cs typeface="Arial" panose="020B0604020202020204" pitchFamily="34" charset="0"/>
              </a:rPr>
              <a:t>Diamant</a:t>
            </a:r>
          </a:p>
          <a:p>
            <a:pPr eaLnBrk="1" hangingPunct="1">
              <a:buFontTx/>
              <a:buChar char="-"/>
            </a:pPr>
            <a:r>
              <a:rPr lang="fr-CA" altLang="en-US" dirty="0">
                <a:cs typeface="Arial" panose="020B0604020202020204" pitchFamily="34" charset="0"/>
              </a:rPr>
              <a:t>Eau </a:t>
            </a:r>
            <a:r>
              <a:rPr lang="fr-CA" altLang="en-US" dirty="0" smtClean="0">
                <a:cs typeface="Arial" panose="020B0604020202020204" pitchFamily="34" charset="0"/>
              </a:rPr>
              <a:t>distillée</a:t>
            </a:r>
          </a:p>
          <a:p>
            <a:pPr marL="0" indent="0" eaLnBrk="1" hangingPunct="1">
              <a:buNone/>
            </a:pPr>
            <a:r>
              <a:rPr lang="fr-CA" altLang="en-US" b="1" dirty="0" smtClean="0">
                <a:cs typeface="Arial" panose="020B0604020202020204" pitchFamily="34" charset="0"/>
              </a:rPr>
              <a:t>Un type de particule.</a:t>
            </a:r>
            <a:endParaRPr lang="fr-CA" altLang="en-US" b="1" dirty="0">
              <a:cs typeface="Arial" panose="020B0604020202020204" pitchFamily="34" charset="0"/>
            </a:endParaRPr>
          </a:p>
        </p:txBody>
      </p:sp>
      <p:pic>
        <p:nvPicPr>
          <p:cNvPr id="7172" name="Picture 4" descr="golconda%20diamond">
            <a:extLst>
              <a:ext uri="{FF2B5EF4-FFF2-40B4-BE49-F238E27FC236}">
                <a16:creationId xmlns:a16="http://schemas.microsoft.com/office/drawing/2014/main" id="{A0FDB252-D039-4A6C-B2D0-2FFF1CDED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3429001"/>
            <a:ext cx="247808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663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006F689-8ED2-45E2-9EAF-8FAE3156AF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dirty="0"/>
              <a:t>Les Éléments</a:t>
            </a:r>
            <a:br>
              <a:rPr lang="fr-CA" altLang="en-US" dirty="0"/>
            </a:br>
            <a:r>
              <a:rPr lang="fr-CA" altLang="en-US" dirty="0"/>
              <a:t>(Corps pur élémentaires)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6659E54-423B-4FCB-9EA2-177A54E512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altLang="en-US" dirty="0"/>
              <a:t>Une seule sorte d’atomes</a:t>
            </a:r>
          </a:p>
          <a:p>
            <a:pPr eaLnBrk="1" hangingPunct="1"/>
            <a:r>
              <a:rPr lang="fr-CA" altLang="en-US" dirty="0"/>
              <a:t>Ils sont trouvés sur la</a:t>
            </a:r>
            <a:r>
              <a:rPr lang="fr-CA" altLang="en-US" b="1" dirty="0"/>
              <a:t> table periodiques des éléments</a:t>
            </a:r>
          </a:p>
          <a:p>
            <a:pPr eaLnBrk="1" hangingPunct="1"/>
            <a:r>
              <a:rPr lang="fr-CA" altLang="en-US" dirty="0"/>
              <a:t>Exemples</a:t>
            </a:r>
          </a:p>
          <a:p>
            <a:pPr eaLnBrk="1" hangingPunct="1">
              <a:buFontTx/>
              <a:buChar char="-"/>
            </a:pPr>
            <a:r>
              <a:rPr lang="fr-CA" altLang="en-US" dirty="0"/>
              <a:t>le cuivre</a:t>
            </a:r>
          </a:p>
          <a:p>
            <a:pPr eaLnBrk="1" hangingPunct="1">
              <a:buFontTx/>
              <a:buChar char="-"/>
            </a:pPr>
            <a:r>
              <a:rPr lang="fr-CA" altLang="en-US" dirty="0"/>
              <a:t>L’hydrogène</a:t>
            </a:r>
          </a:p>
        </p:txBody>
      </p:sp>
      <p:pic>
        <p:nvPicPr>
          <p:cNvPr id="9220" name="Picture 4" descr="atoms">
            <a:extLst>
              <a:ext uri="{FF2B5EF4-FFF2-40B4-BE49-F238E27FC236}">
                <a16:creationId xmlns:a16="http://schemas.microsoft.com/office/drawing/2014/main" id="{B3659959-6763-4B28-B2D9-EE272D4AA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3429000"/>
            <a:ext cx="25923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Cdn-penny-obverse">
            <a:extLst>
              <a:ext uri="{FF2B5EF4-FFF2-40B4-BE49-F238E27FC236}">
                <a16:creationId xmlns:a16="http://schemas.microsoft.com/office/drawing/2014/main" id="{7A884F28-24D4-4463-A4F4-75B4115E0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2924176"/>
            <a:ext cx="15621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Résultats de recherche d'images pour « l'argent l'element »">
            <a:extLst>
              <a:ext uri="{FF2B5EF4-FFF2-40B4-BE49-F238E27FC236}">
                <a16:creationId xmlns:a16="http://schemas.microsoft.com/office/drawing/2014/main" id="{87F68893-81CA-41F6-9BCF-EA95492DE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418" y="214323"/>
            <a:ext cx="3730025" cy="209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350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E5C88FD-528A-4866-92E1-76075196A1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/>
              <a:t>Les compos</a:t>
            </a:r>
            <a:r>
              <a:rPr lang="en-US" altLang="en-US">
                <a:cs typeface="Arial" panose="020B0604020202020204" pitchFamily="34" charset="0"/>
              </a:rPr>
              <a:t>é</a:t>
            </a:r>
            <a:r>
              <a:rPr lang="fr-CA" altLang="en-US"/>
              <a:t>s</a:t>
            </a:r>
            <a:br>
              <a:rPr lang="fr-CA" altLang="en-US"/>
            </a:br>
            <a:r>
              <a:rPr lang="fr-CA" altLang="en-US"/>
              <a:t>(Corps purs compos</a:t>
            </a:r>
            <a:r>
              <a:rPr lang="en-US" altLang="en-US">
                <a:cs typeface="Arial" panose="020B0604020202020204" pitchFamily="34" charset="0"/>
              </a:rPr>
              <a:t>é</a:t>
            </a:r>
            <a:r>
              <a:rPr lang="fr-CA" altLang="en-US"/>
              <a:t>s)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59A2028-A06C-4FC0-9212-4D84107C77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altLang="en-US" dirty="0"/>
              <a:t>Plusieurs sortes d’atomes </a:t>
            </a:r>
            <a:r>
              <a:rPr lang="fr-CA" altLang="en-US" b="1" dirty="0"/>
              <a:t>lies en molécules</a:t>
            </a:r>
          </a:p>
          <a:p>
            <a:pPr eaLnBrk="1" hangingPunct="1"/>
            <a:r>
              <a:rPr lang="fr-CA" altLang="en-US" dirty="0"/>
              <a:t>Les plus petits constituants  des composes sont des </a:t>
            </a:r>
            <a:r>
              <a:rPr lang="fr-CA" altLang="en-US" b="1" dirty="0"/>
              <a:t>molécules</a:t>
            </a:r>
          </a:p>
          <a:p>
            <a:pPr eaLnBrk="1" hangingPunct="1"/>
            <a:r>
              <a:rPr lang="fr-CA" altLang="en-US" dirty="0"/>
              <a:t>Exemples</a:t>
            </a:r>
          </a:p>
          <a:p>
            <a:pPr eaLnBrk="1" hangingPunct="1">
              <a:buFontTx/>
              <a:buChar char="-"/>
            </a:pPr>
            <a:r>
              <a:rPr lang="fr-CA" altLang="en-US" dirty="0"/>
              <a:t>l’eau H</a:t>
            </a:r>
            <a:r>
              <a:rPr lang="fr-CA" altLang="en-US" baseline="-25000" dirty="0"/>
              <a:t>2</a:t>
            </a:r>
            <a:r>
              <a:rPr lang="fr-CA" altLang="en-US" dirty="0"/>
              <a:t>O</a:t>
            </a:r>
          </a:p>
          <a:p>
            <a:pPr eaLnBrk="1" hangingPunct="1">
              <a:buFontTx/>
              <a:buChar char="-"/>
            </a:pPr>
            <a:r>
              <a:rPr lang="fr-CA" altLang="en-US" dirty="0"/>
              <a:t>Le dioxyde de carbone CO</a:t>
            </a:r>
            <a:r>
              <a:rPr lang="fr-CA" altLang="en-US" baseline="-25000" dirty="0"/>
              <a:t>2</a:t>
            </a:r>
            <a:endParaRPr lang="fr-CA" altLang="en-US" dirty="0"/>
          </a:p>
          <a:p>
            <a:pPr eaLnBrk="1" hangingPunct="1">
              <a:buFontTx/>
              <a:buChar char="-"/>
            </a:pPr>
            <a:r>
              <a:rPr lang="fr-CA" altLang="en-US" dirty="0"/>
              <a:t>Le sucre (glucose) </a:t>
            </a:r>
            <a:r>
              <a:rPr lang="fr-CA" altLang="en-US" dirty="0" smtClean="0"/>
              <a:t>C</a:t>
            </a:r>
            <a:r>
              <a:rPr lang="fr-CA" altLang="en-US" baseline="-25000" dirty="0" smtClean="0"/>
              <a:t>6</a:t>
            </a:r>
            <a:r>
              <a:rPr lang="fr-CA" altLang="en-US" dirty="0" smtClean="0"/>
              <a:t>H</a:t>
            </a:r>
            <a:r>
              <a:rPr lang="fr-CA" altLang="en-US" baseline="-25000" dirty="0" smtClean="0"/>
              <a:t>12</a:t>
            </a:r>
            <a:r>
              <a:rPr lang="fr-CA" altLang="en-US" dirty="0" smtClean="0"/>
              <a:t>O</a:t>
            </a:r>
            <a:r>
              <a:rPr lang="fr-CA" altLang="en-US" baseline="-25000" dirty="0" smtClean="0"/>
              <a:t>6</a:t>
            </a:r>
          </a:p>
          <a:p>
            <a:pPr marL="0" indent="0" eaLnBrk="1" hangingPunct="1">
              <a:buNone/>
            </a:pPr>
            <a:r>
              <a:rPr lang="fr-CA" altLang="en-US" b="1" dirty="0" err="1" smtClean="0"/>
              <a:t>Molecule</a:t>
            </a:r>
            <a:r>
              <a:rPr lang="fr-CA" altLang="en-US" b="1" dirty="0" smtClean="0"/>
              <a:t>: deux ou plusieurs types d’atomes attacher ensemble.</a:t>
            </a:r>
            <a:endParaRPr lang="fr-CA" altLang="en-US" b="1" dirty="0"/>
          </a:p>
        </p:txBody>
      </p:sp>
      <p:pic>
        <p:nvPicPr>
          <p:cNvPr id="10244" name="Picture 4" descr="molecules">
            <a:extLst>
              <a:ext uri="{FF2B5EF4-FFF2-40B4-BE49-F238E27FC236}">
                <a16:creationId xmlns:a16="http://schemas.microsoft.com/office/drawing/2014/main" id="{2E4FA83F-DBF4-495F-8499-E61502B93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038" y="162233"/>
            <a:ext cx="2020530" cy="202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721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049A89F-8D6E-4A06-BE9B-3F3C6A9258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/>
              <a:t>Mélanges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C2F03DB-B2B9-47D9-B65D-AEAE0B6845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altLang="en-US" dirty="0"/>
              <a:t>Contiennent </a:t>
            </a:r>
            <a:r>
              <a:rPr lang="fr-CA" altLang="en-US" b="1" dirty="0"/>
              <a:t>plusieurs sortes de matières </a:t>
            </a:r>
          </a:p>
          <a:p>
            <a:pPr eaLnBrk="1" hangingPunct="1"/>
            <a:r>
              <a:rPr lang="fr-CA" altLang="en-US" dirty="0"/>
              <a:t>Exemples:</a:t>
            </a:r>
          </a:p>
          <a:p>
            <a:pPr eaLnBrk="1" hangingPunct="1">
              <a:buFontTx/>
              <a:buChar char="-"/>
            </a:pPr>
            <a:r>
              <a:rPr lang="fr-CA" altLang="en-US" dirty="0"/>
              <a:t>Les aliments</a:t>
            </a:r>
          </a:p>
          <a:p>
            <a:pPr eaLnBrk="1" hangingPunct="1">
              <a:buFontTx/>
              <a:buChar char="-"/>
            </a:pPr>
            <a:r>
              <a:rPr lang="fr-CA" altLang="en-US" dirty="0"/>
              <a:t>L’eau de mer</a:t>
            </a:r>
          </a:p>
          <a:p>
            <a:pPr eaLnBrk="1" hangingPunct="1">
              <a:buFontTx/>
              <a:buChar char="-"/>
            </a:pPr>
            <a:r>
              <a:rPr lang="fr-CA" altLang="en-US" dirty="0"/>
              <a:t>L’air</a:t>
            </a:r>
          </a:p>
        </p:txBody>
      </p:sp>
      <p:pic>
        <p:nvPicPr>
          <p:cNvPr id="11268" name="Picture 5" descr="muffin-break">
            <a:extLst>
              <a:ext uri="{FF2B5EF4-FFF2-40B4-BE49-F238E27FC236}">
                <a16:creationId xmlns:a16="http://schemas.microsoft.com/office/drawing/2014/main" id="{328AD03C-3D1F-4EC2-8BC4-7D02F295D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9" y="2420939"/>
            <a:ext cx="3671887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884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642A899-30E5-4798-8BC1-CE2F614014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/>
              <a:t>Mélanges Homogènes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2C44B72-1AB7-4A03-90AF-7B71ADFC8B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altLang="en-US" dirty="0"/>
              <a:t>On ne </a:t>
            </a:r>
            <a:r>
              <a:rPr lang="en-CA" altLang="en-US" b="1" dirty="0"/>
              <a:t>distinguee pas les </a:t>
            </a:r>
            <a:r>
              <a:rPr lang="en-CA" altLang="en-US" b="1" dirty="0" err="1"/>
              <a:t>constituants</a:t>
            </a:r>
            <a:r>
              <a:rPr lang="en-CA" altLang="en-US" b="1" dirty="0"/>
              <a:t> </a:t>
            </a:r>
            <a:r>
              <a:rPr lang="fr-FR" b="1" dirty="0"/>
              <a:t>à l’œil nue</a:t>
            </a:r>
            <a:endParaRPr lang="fr-CA" altLang="en-US" b="1" dirty="0"/>
          </a:p>
          <a:p>
            <a:pPr eaLnBrk="1" hangingPunct="1"/>
            <a:r>
              <a:rPr lang="fr-CA" altLang="en-US" dirty="0"/>
              <a:t>Exemples</a:t>
            </a:r>
          </a:p>
          <a:p>
            <a:pPr eaLnBrk="1" hangingPunct="1">
              <a:buFontTx/>
              <a:buChar char="-"/>
            </a:pPr>
            <a:r>
              <a:rPr lang="fr-CA" altLang="en-US" dirty="0"/>
              <a:t>L’air</a:t>
            </a:r>
          </a:p>
          <a:p>
            <a:pPr eaLnBrk="1" hangingPunct="1">
              <a:buFontTx/>
              <a:buChar char="-"/>
            </a:pPr>
            <a:r>
              <a:rPr lang="fr-CA" altLang="en-US" dirty="0"/>
              <a:t>Le jus de pomme</a:t>
            </a:r>
          </a:p>
          <a:p>
            <a:pPr eaLnBrk="1" hangingPunct="1">
              <a:buFontTx/>
              <a:buChar char="-"/>
            </a:pPr>
            <a:r>
              <a:rPr lang="fr-CA" altLang="en-US" dirty="0"/>
              <a:t>L’eau salée</a:t>
            </a:r>
          </a:p>
        </p:txBody>
      </p:sp>
      <p:pic>
        <p:nvPicPr>
          <p:cNvPr id="12292" name="Picture 5" descr="23038085">
            <a:extLst>
              <a:ext uri="{FF2B5EF4-FFF2-40B4-BE49-F238E27FC236}">
                <a16:creationId xmlns:a16="http://schemas.microsoft.com/office/drawing/2014/main" id="{67CA8265-E0D1-4F8E-B482-7CEBD4440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2708276"/>
            <a:ext cx="27114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027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A0C1728-DD55-4469-A32D-F0A87CCCA6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/>
              <a:t>Les Mélanges: Les solutions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3006972-8402-41F8-88C5-A715867D14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altLang="en-US" sz="2600" dirty="0"/>
              <a:t>Les </a:t>
            </a:r>
            <a:r>
              <a:rPr lang="fr-CA" altLang="en-US" sz="2600" b="1" dirty="0"/>
              <a:t>solutions </a:t>
            </a:r>
            <a:r>
              <a:rPr lang="fr-CA" altLang="en-US" sz="2600" dirty="0"/>
              <a:t>sont des mélanges homogènes</a:t>
            </a:r>
          </a:p>
          <a:p>
            <a:pPr eaLnBrk="1" hangingPunct="1"/>
            <a:r>
              <a:rPr lang="fr-CA" altLang="en-US" sz="2600" dirty="0"/>
              <a:t>C’est quand un substance </a:t>
            </a:r>
            <a:r>
              <a:rPr lang="fr-CA" altLang="en-US" sz="2600" b="1" dirty="0"/>
              <a:t>est dissoute dans une autre</a:t>
            </a:r>
          </a:p>
          <a:p>
            <a:pPr eaLnBrk="1" hangingPunct="1"/>
            <a:r>
              <a:rPr lang="fr-CA" altLang="en-US" sz="2600" dirty="0"/>
              <a:t>Tu peux le séparer par </a:t>
            </a:r>
            <a:r>
              <a:rPr lang="fr-CA" altLang="en-US" sz="2600" b="1" dirty="0"/>
              <a:t>bouillir, évaporation </a:t>
            </a:r>
            <a:r>
              <a:rPr lang="fr-CA" altLang="en-US" sz="2600" dirty="0"/>
              <a:t>ou un autre processus physique.</a:t>
            </a:r>
          </a:p>
          <a:p>
            <a:pPr eaLnBrk="1" hangingPunct="1"/>
            <a:r>
              <a:rPr lang="fr-CA" altLang="en-US" sz="2600" dirty="0"/>
              <a:t>Exemples:</a:t>
            </a:r>
          </a:p>
          <a:p>
            <a:pPr eaLnBrk="1" hangingPunct="1">
              <a:buFontTx/>
              <a:buChar char="-"/>
            </a:pPr>
            <a:r>
              <a:rPr lang="fr-CA" altLang="en-US" sz="2600" dirty="0"/>
              <a:t>le th</a:t>
            </a:r>
            <a:r>
              <a:rPr lang="en-US" altLang="en-US" sz="2600" dirty="0">
                <a:cs typeface="Arial" panose="020B0604020202020204" pitchFamily="34" charset="0"/>
              </a:rPr>
              <a:t>é</a:t>
            </a:r>
            <a:r>
              <a:rPr lang="fr-CA" altLang="en-US" sz="2600" dirty="0"/>
              <a:t> glacée</a:t>
            </a:r>
          </a:p>
          <a:p>
            <a:pPr eaLnBrk="1" hangingPunct="1">
              <a:buFontTx/>
              <a:buChar char="-"/>
            </a:pPr>
            <a:r>
              <a:rPr lang="fr-CA" altLang="en-US" sz="2600" dirty="0"/>
              <a:t>l’air</a:t>
            </a:r>
          </a:p>
          <a:p>
            <a:pPr eaLnBrk="1" hangingPunct="1">
              <a:buFontTx/>
              <a:buChar char="-"/>
            </a:pPr>
            <a:r>
              <a:rPr lang="fr-CA" altLang="en-US" sz="2600" dirty="0"/>
              <a:t>le bronze</a:t>
            </a:r>
          </a:p>
          <a:p>
            <a:pPr eaLnBrk="1" hangingPunct="1">
              <a:buFontTx/>
              <a:buChar char="-"/>
            </a:pPr>
            <a:endParaRPr lang="fr-CA" altLang="en-US" sz="2600" dirty="0"/>
          </a:p>
          <a:p>
            <a:pPr eaLnBrk="1" hangingPunct="1">
              <a:buFontTx/>
              <a:buChar char="-"/>
            </a:pPr>
            <a:endParaRPr lang="fr-CA" altLang="en-US" sz="2600" dirty="0"/>
          </a:p>
        </p:txBody>
      </p:sp>
      <p:pic>
        <p:nvPicPr>
          <p:cNvPr id="13316" name="Picture 7" descr="Iced%20Tea">
            <a:extLst>
              <a:ext uri="{FF2B5EF4-FFF2-40B4-BE49-F238E27FC236}">
                <a16:creationId xmlns:a16="http://schemas.microsoft.com/office/drawing/2014/main" id="{A5EAD41C-9D95-47EF-B768-00860CEE6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3573464"/>
            <a:ext cx="185578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9" descr="FB090_Bronze_Bushing">
            <a:extLst>
              <a:ext uri="{FF2B5EF4-FFF2-40B4-BE49-F238E27FC236}">
                <a16:creationId xmlns:a16="http://schemas.microsoft.com/office/drawing/2014/main" id="{646C5D14-0FD8-4B77-9C47-B0A6992C2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6" y="4076701"/>
            <a:ext cx="206057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593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1C8AC83-AEC3-4ECE-853C-C43623C188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dirty="0"/>
              <a:t>Mélanges Hétérogènes 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B3F14B2-A1FD-49CB-8219-6D7BB4781F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altLang="en-US" dirty="0"/>
              <a:t>Tu peux </a:t>
            </a:r>
            <a:r>
              <a:rPr lang="fr-CA" altLang="en-US" b="1" dirty="0"/>
              <a:t>distinguer les constituants </a:t>
            </a:r>
          </a:p>
          <a:p>
            <a:pPr eaLnBrk="1" hangingPunct="1"/>
            <a:r>
              <a:rPr lang="fr-CA" altLang="en-US" dirty="0"/>
              <a:t>Exemples:</a:t>
            </a:r>
          </a:p>
          <a:p>
            <a:pPr eaLnBrk="1" hangingPunct="1">
              <a:buFontTx/>
              <a:buChar char="-"/>
            </a:pPr>
            <a:r>
              <a:rPr lang="fr-CA" altLang="en-US" dirty="0"/>
              <a:t>Un biscuit</a:t>
            </a:r>
          </a:p>
          <a:p>
            <a:pPr eaLnBrk="1" hangingPunct="1">
              <a:buFontTx/>
              <a:buChar char="-"/>
            </a:pPr>
            <a:r>
              <a:rPr lang="fr-CA" altLang="en-US" dirty="0"/>
              <a:t>L’eau de l’étang</a:t>
            </a:r>
          </a:p>
          <a:p>
            <a:pPr eaLnBrk="1" hangingPunct="1">
              <a:buFontTx/>
              <a:buChar char="-"/>
            </a:pPr>
            <a:endParaRPr lang="fr-CA" altLang="en-US" dirty="0"/>
          </a:p>
        </p:txBody>
      </p:sp>
      <p:pic>
        <p:nvPicPr>
          <p:cNvPr id="14340" name="Picture 5" descr="CHOCOLATE_CHIP_COOKIE">
            <a:extLst>
              <a:ext uri="{FF2B5EF4-FFF2-40B4-BE49-F238E27FC236}">
                <a16:creationId xmlns:a16="http://schemas.microsoft.com/office/drawing/2014/main" id="{253A2188-ECB6-4426-A701-28EA3E47E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9" y="2898776"/>
            <a:ext cx="3533775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282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D75BA13-3BF2-4BDF-BCF1-0D590A8F47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/>
              <a:t>Les Mélanges: Les suspensions et les colloïdes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4EA9B09-97AC-4884-B3C5-FA0FD0D689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altLang="en-US" dirty="0"/>
              <a:t>Les suspensions sont des </a:t>
            </a:r>
            <a:r>
              <a:rPr lang="fr-CA" altLang="en-US" b="1" dirty="0" err="1"/>
              <a:t>des</a:t>
            </a:r>
            <a:r>
              <a:rPr lang="fr-CA" altLang="en-US" b="1" dirty="0"/>
              <a:t> mélanges ou on a des petites particules solide ou liquides suspendus dans une autre substance</a:t>
            </a:r>
          </a:p>
          <a:p>
            <a:pPr eaLnBrk="1" hangingPunct="1"/>
            <a:r>
              <a:rPr lang="fr-CA" altLang="en-US" dirty="0"/>
              <a:t>Exemples:</a:t>
            </a:r>
          </a:p>
          <a:p>
            <a:pPr eaLnBrk="1" hangingPunct="1">
              <a:buFontTx/>
              <a:buChar char="-"/>
            </a:pPr>
            <a:r>
              <a:rPr lang="fr-CA" altLang="en-US" dirty="0"/>
              <a:t>Le sang (suspension)</a:t>
            </a:r>
          </a:p>
          <a:p>
            <a:pPr eaLnBrk="1" hangingPunct="1">
              <a:buFontTx/>
              <a:buChar char="-"/>
            </a:pPr>
            <a:r>
              <a:rPr lang="fr-CA" altLang="en-US" dirty="0"/>
              <a:t>Les nuages (suspension)</a:t>
            </a:r>
          </a:p>
          <a:p>
            <a:pPr eaLnBrk="1" hangingPunct="1">
              <a:buFontTx/>
              <a:buChar char="-"/>
            </a:pPr>
            <a:r>
              <a:rPr lang="fr-CA" altLang="en-US" dirty="0"/>
              <a:t>Le lait homogénéisé (colloïde)</a:t>
            </a:r>
          </a:p>
          <a:p>
            <a:pPr eaLnBrk="1" hangingPunct="1">
              <a:buFontTx/>
              <a:buChar char="-"/>
            </a:pPr>
            <a:endParaRPr lang="fr-CA" altLang="en-US" dirty="0"/>
          </a:p>
        </p:txBody>
      </p:sp>
      <p:pic>
        <p:nvPicPr>
          <p:cNvPr id="15364" name="Picture 5" descr="clouds39">
            <a:extLst>
              <a:ext uri="{FF2B5EF4-FFF2-40B4-BE49-F238E27FC236}">
                <a16:creationId xmlns:a16="http://schemas.microsoft.com/office/drawing/2014/main" id="{DCAAC7D8-2BEA-4C66-8E06-CB7F36C02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5516564"/>
            <a:ext cx="817245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070808104257">
            <a:extLst>
              <a:ext uri="{FF2B5EF4-FFF2-40B4-BE49-F238E27FC236}">
                <a16:creationId xmlns:a16="http://schemas.microsoft.com/office/drawing/2014/main" id="{0DE01898-6D85-4BC8-BCC4-11C7DA6A1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6" y="3500438"/>
            <a:ext cx="1317625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 descr="Résultats de recherche d'images pour « suspensions chemistry »">
            <a:extLst>
              <a:ext uri="{FF2B5EF4-FFF2-40B4-BE49-F238E27FC236}">
                <a16:creationId xmlns:a16="http://schemas.microsoft.com/office/drawing/2014/main" id="{7AAE3825-4F8C-4E65-BE25-E268159CB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8" r="41708" b="12781"/>
          <a:stretch>
            <a:fillRect/>
          </a:stretch>
        </p:blipFill>
        <p:spPr bwMode="auto">
          <a:xfrm>
            <a:off x="9769476" y="2292351"/>
            <a:ext cx="790575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608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341</Words>
  <Application>Microsoft Office PowerPoint</Application>
  <PresentationFormat>Widescreen</PresentationFormat>
  <Paragraphs>65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Classification de la matière</vt:lpstr>
      <vt:lpstr>Corps purs</vt:lpstr>
      <vt:lpstr>Les Éléments (Corps pur élémentaires)</vt:lpstr>
      <vt:lpstr>Les composés (Corps purs composés)</vt:lpstr>
      <vt:lpstr>Mélanges</vt:lpstr>
      <vt:lpstr>Mélanges Homogènes</vt:lpstr>
      <vt:lpstr>Les Mélanges: Les solutions</vt:lpstr>
      <vt:lpstr>Mélanges Hétérogènes </vt:lpstr>
      <vt:lpstr>Les Mélanges: Les suspensions et les colloïdes</vt:lpstr>
      <vt:lpstr>Différence entre une suspension et une colloïdes?</vt:lpstr>
      <vt:lpstr>Les exemples des suspensions</vt:lpstr>
      <vt:lpstr>PowerPoint Presentation</vt:lpstr>
      <vt:lpstr>Les Mélanges: Les mélanges mécaniques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de la matière</dc:title>
  <dc:creator>Phil and Rachel</dc:creator>
  <cp:lastModifiedBy>Philip-James Nelson</cp:lastModifiedBy>
  <cp:revision>7</cp:revision>
  <dcterms:created xsi:type="dcterms:W3CDTF">2017-11-03T04:15:03Z</dcterms:created>
  <dcterms:modified xsi:type="dcterms:W3CDTF">2017-11-03T23:37:31Z</dcterms:modified>
</cp:coreProperties>
</file>